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2" d="100"/>
          <a:sy n="72"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DF8C5-9F85-4B75-8A4E-E7A346668027}" type="datetimeFigureOut">
              <a:rPr lang="vi-VN" smtClean="0"/>
              <a:t>09/10/2021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86444-0D5D-40D5-959F-D741CDAA9C10}" type="slidenum">
              <a:rPr lang="vi-VN" smtClean="0"/>
              <a:t>‹#›</a:t>
            </a:fld>
            <a:endParaRPr lang="vi-VN"/>
          </a:p>
        </p:txBody>
      </p:sp>
    </p:spTree>
    <p:extLst>
      <p:ext uri="{BB962C8B-B14F-4D97-AF65-F5344CB8AC3E}">
        <p14:creationId xmlns:p14="http://schemas.microsoft.com/office/powerpoint/2010/main" val="4188502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FDC8D6-E874-438B-8B5B-410433CEFC84}" type="slidenum">
              <a:rPr lang="en-US" altLang="vi-VN" smtClean="0"/>
              <a:pPr/>
              <a:t>3</a:t>
            </a:fld>
            <a:endParaRPr lang="en-US" altLang="vi-VN" smtClean="0"/>
          </a:p>
        </p:txBody>
      </p:sp>
    </p:spTree>
    <p:extLst>
      <p:ext uri="{BB962C8B-B14F-4D97-AF65-F5344CB8AC3E}">
        <p14:creationId xmlns:p14="http://schemas.microsoft.com/office/powerpoint/2010/main" val="72253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D2B41E-F669-45F4-B9E0-A96582ED638E}" type="slidenum">
              <a:rPr lang="en-US" altLang="vi-VN" smtClean="0">
                <a:latin typeface="Arial" panose="020B0604020202020204" pitchFamily="34" charset="0"/>
              </a:rPr>
              <a:pPr>
                <a:spcBef>
                  <a:spcPct val="0"/>
                </a:spcBef>
              </a:pPr>
              <a:t>23</a:t>
            </a:fld>
            <a:endParaRPr lang="en-US" altLang="vi-VN" smtClean="0">
              <a:latin typeface="Arial" panose="020B0604020202020204" pitchFamily="34" charset="0"/>
            </a:endParaRPr>
          </a:p>
        </p:txBody>
      </p:sp>
    </p:spTree>
    <p:extLst>
      <p:ext uri="{BB962C8B-B14F-4D97-AF65-F5344CB8AC3E}">
        <p14:creationId xmlns:p14="http://schemas.microsoft.com/office/powerpoint/2010/main" val="370001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87297A-3776-4694-B894-6B1AB5717D42}" type="slidenum">
              <a:rPr lang="en-US" altLang="vi-VN" smtClean="0">
                <a:latin typeface="Arial" panose="020B0604020202020204" pitchFamily="34" charset="0"/>
              </a:rPr>
              <a:pPr>
                <a:spcBef>
                  <a:spcPct val="0"/>
                </a:spcBef>
              </a:pPr>
              <a:t>24</a:t>
            </a:fld>
            <a:endParaRPr lang="en-US" altLang="vi-VN" smtClean="0">
              <a:latin typeface="Arial" panose="020B0604020202020204" pitchFamily="34" charset="0"/>
            </a:endParaRPr>
          </a:p>
        </p:txBody>
      </p:sp>
    </p:spTree>
    <p:extLst>
      <p:ext uri="{BB962C8B-B14F-4D97-AF65-F5344CB8AC3E}">
        <p14:creationId xmlns:p14="http://schemas.microsoft.com/office/powerpoint/2010/main" val="1908432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D8E78F-294F-4F9C-855F-B93AF27B6D35}" type="slidenum">
              <a:rPr lang="en-US" altLang="vi-VN" smtClean="0">
                <a:latin typeface="Arial" panose="020B0604020202020204" pitchFamily="34" charset="0"/>
              </a:rPr>
              <a:pPr>
                <a:spcBef>
                  <a:spcPct val="0"/>
                </a:spcBef>
              </a:pPr>
              <a:t>25</a:t>
            </a:fld>
            <a:endParaRPr lang="en-US" altLang="vi-VN" smtClean="0">
              <a:latin typeface="Arial" panose="020B0604020202020204" pitchFamily="34" charset="0"/>
            </a:endParaRPr>
          </a:p>
        </p:txBody>
      </p:sp>
    </p:spTree>
    <p:extLst>
      <p:ext uri="{BB962C8B-B14F-4D97-AF65-F5344CB8AC3E}">
        <p14:creationId xmlns:p14="http://schemas.microsoft.com/office/powerpoint/2010/main" val="3247743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163E35-67FB-406A-8C6F-E0681A36989E}" type="slidenum">
              <a:rPr lang="en-US" altLang="vi-VN" smtClean="0">
                <a:latin typeface="Arial" panose="020B0604020202020204" pitchFamily="34" charset="0"/>
              </a:rPr>
              <a:pPr>
                <a:spcBef>
                  <a:spcPct val="0"/>
                </a:spcBef>
              </a:pPr>
              <a:t>26</a:t>
            </a:fld>
            <a:endParaRPr lang="en-US" altLang="vi-VN" smtClean="0">
              <a:latin typeface="Arial" panose="020B0604020202020204" pitchFamily="34" charset="0"/>
            </a:endParaRPr>
          </a:p>
        </p:txBody>
      </p:sp>
    </p:spTree>
    <p:extLst>
      <p:ext uri="{BB962C8B-B14F-4D97-AF65-F5344CB8AC3E}">
        <p14:creationId xmlns:p14="http://schemas.microsoft.com/office/powerpoint/2010/main" val="333164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C363FC-E571-4946-A260-3FEB24336594}" type="slidenum">
              <a:rPr lang="en-US" altLang="vi-VN" smtClean="0">
                <a:latin typeface="Arial" panose="020B0604020202020204" pitchFamily="34" charset="0"/>
              </a:rPr>
              <a:pPr>
                <a:spcBef>
                  <a:spcPct val="0"/>
                </a:spcBef>
              </a:pPr>
              <a:t>27</a:t>
            </a:fld>
            <a:endParaRPr lang="en-US" altLang="vi-VN" smtClean="0">
              <a:latin typeface="Arial" panose="020B0604020202020204" pitchFamily="34" charset="0"/>
            </a:endParaRPr>
          </a:p>
        </p:txBody>
      </p:sp>
    </p:spTree>
    <p:extLst>
      <p:ext uri="{BB962C8B-B14F-4D97-AF65-F5344CB8AC3E}">
        <p14:creationId xmlns:p14="http://schemas.microsoft.com/office/powerpoint/2010/main" val="1809072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B5495D-39C3-4482-9CF0-66301A104C41}" type="slidenum">
              <a:rPr lang="en-US" altLang="vi-VN" smtClean="0">
                <a:latin typeface="Arial" panose="020B0604020202020204" pitchFamily="34" charset="0"/>
              </a:rPr>
              <a:pPr>
                <a:spcBef>
                  <a:spcPct val="0"/>
                </a:spcBef>
              </a:pPr>
              <a:t>28</a:t>
            </a:fld>
            <a:endParaRPr lang="en-US" altLang="vi-VN" smtClean="0">
              <a:latin typeface="Arial" panose="020B0604020202020204" pitchFamily="34" charset="0"/>
            </a:endParaRPr>
          </a:p>
        </p:txBody>
      </p:sp>
    </p:spTree>
    <p:extLst>
      <p:ext uri="{BB962C8B-B14F-4D97-AF65-F5344CB8AC3E}">
        <p14:creationId xmlns:p14="http://schemas.microsoft.com/office/powerpoint/2010/main" val="27244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84B0C6-FB19-4F05-8EF2-CDD6EEBF0638}" type="slidenum">
              <a:rPr lang="en-US" altLang="vi-VN" smtClean="0">
                <a:latin typeface="Arial" panose="020B0604020202020204" pitchFamily="34" charset="0"/>
              </a:rPr>
              <a:pPr>
                <a:spcBef>
                  <a:spcPct val="0"/>
                </a:spcBef>
              </a:pPr>
              <a:t>15</a:t>
            </a:fld>
            <a:endParaRPr lang="en-US" altLang="vi-VN" smtClean="0">
              <a:latin typeface="Arial" panose="020B0604020202020204" pitchFamily="34" charset="0"/>
            </a:endParaRPr>
          </a:p>
        </p:txBody>
      </p:sp>
    </p:spTree>
    <p:extLst>
      <p:ext uri="{BB962C8B-B14F-4D97-AF65-F5344CB8AC3E}">
        <p14:creationId xmlns:p14="http://schemas.microsoft.com/office/powerpoint/2010/main" val="358474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824137-DA01-4BED-87FA-6EEC3C588EA5}" type="slidenum">
              <a:rPr lang="en-US" altLang="vi-VN" smtClean="0">
                <a:latin typeface="Arial" panose="020B0604020202020204" pitchFamily="34" charset="0"/>
              </a:rPr>
              <a:pPr>
                <a:spcBef>
                  <a:spcPct val="0"/>
                </a:spcBef>
              </a:pPr>
              <a:t>16</a:t>
            </a:fld>
            <a:endParaRPr lang="en-US" altLang="vi-VN" smtClean="0">
              <a:latin typeface="Arial" panose="020B0604020202020204" pitchFamily="34" charset="0"/>
            </a:endParaRPr>
          </a:p>
        </p:txBody>
      </p:sp>
    </p:spTree>
    <p:extLst>
      <p:ext uri="{BB962C8B-B14F-4D97-AF65-F5344CB8AC3E}">
        <p14:creationId xmlns:p14="http://schemas.microsoft.com/office/powerpoint/2010/main" val="2673065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771F67-73E8-4797-BEC7-40A4863DD504}" type="slidenum">
              <a:rPr lang="en-US" altLang="vi-VN" smtClean="0">
                <a:latin typeface="Arial" panose="020B0604020202020204" pitchFamily="34" charset="0"/>
              </a:rPr>
              <a:pPr>
                <a:spcBef>
                  <a:spcPct val="0"/>
                </a:spcBef>
              </a:pPr>
              <a:t>17</a:t>
            </a:fld>
            <a:endParaRPr lang="en-US" altLang="vi-VN" smtClean="0">
              <a:latin typeface="Arial" panose="020B0604020202020204" pitchFamily="34" charset="0"/>
            </a:endParaRPr>
          </a:p>
        </p:txBody>
      </p:sp>
    </p:spTree>
    <p:extLst>
      <p:ext uri="{BB962C8B-B14F-4D97-AF65-F5344CB8AC3E}">
        <p14:creationId xmlns:p14="http://schemas.microsoft.com/office/powerpoint/2010/main" val="4161625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FA331D-6EB6-4E49-B6D5-4ECF19EF1F50}" type="slidenum">
              <a:rPr lang="en-US" altLang="vi-VN" smtClean="0">
                <a:latin typeface="Arial" panose="020B0604020202020204" pitchFamily="34" charset="0"/>
              </a:rPr>
              <a:pPr>
                <a:spcBef>
                  <a:spcPct val="0"/>
                </a:spcBef>
              </a:pPr>
              <a:t>18</a:t>
            </a:fld>
            <a:endParaRPr lang="en-US" altLang="vi-VN" smtClean="0">
              <a:latin typeface="Arial" panose="020B0604020202020204" pitchFamily="34" charset="0"/>
            </a:endParaRPr>
          </a:p>
        </p:txBody>
      </p:sp>
    </p:spTree>
    <p:extLst>
      <p:ext uri="{BB962C8B-B14F-4D97-AF65-F5344CB8AC3E}">
        <p14:creationId xmlns:p14="http://schemas.microsoft.com/office/powerpoint/2010/main" val="143401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4D163F-6AEF-49E6-B1E8-70984AD13EB1}" type="slidenum">
              <a:rPr lang="en-US" altLang="vi-VN" smtClean="0">
                <a:latin typeface="Arial" panose="020B0604020202020204" pitchFamily="34" charset="0"/>
              </a:rPr>
              <a:pPr>
                <a:spcBef>
                  <a:spcPct val="0"/>
                </a:spcBef>
              </a:pPr>
              <a:t>19</a:t>
            </a:fld>
            <a:endParaRPr lang="en-US" altLang="vi-VN" smtClean="0">
              <a:latin typeface="Arial" panose="020B0604020202020204" pitchFamily="34" charset="0"/>
            </a:endParaRPr>
          </a:p>
        </p:txBody>
      </p:sp>
    </p:spTree>
    <p:extLst>
      <p:ext uri="{BB962C8B-B14F-4D97-AF65-F5344CB8AC3E}">
        <p14:creationId xmlns:p14="http://schemas.microsoft.com/office/powerpoint/2010/main" val="1869247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E223C5-C28C-40EC-981B-A6DE2842B1AD}" type="slidenum">
              <a:rPr lang="en-US" altLang="vi-VN" smtClean="0">
                <a:latin typeface="Arial" panose="020B0604020202020204" pitchFamily="34" charset="0"/>
              </a:rPr>
              <a:pPr>
                <a:spcBef>
                  <a:spcPct val="0"/>
                </a:spcBef>
              </a:pPr>
              <a:t>20</a:t>
            </a:fld>
            <a:endParaRPr lang="en-US" altLang="vi-VN" smtClean="0">
              <a:latin typeface="Arial" panose="020B0604020202020204" pitchFamily="34" charset="0"/>
            </a:endParaRPr>
          </a:p>
        </p:txBody>
      </p:sp>
    </p:spTree>
    <p:extLst>
      <p:ext uri="{BB962C8B-B14F-4D97-AF65-F5344CB8AC3E}">
        <p14:creationId xmlns:p14="http://schemas.microsoft.com/office/powerpoint/2010/main" val="334943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8BF8CF-87E7-446A-8E95-5B89BA9F1BD9}" type="slidenum">
              <a:rPr lang="en-US" altLang="vi-VN" smtClean="0">
                <a:latin typeface="Arial" panose="020B0604020202020204" pitchFamily="34" charset="0"/>
              </a:rPr>
              <a:pPr>
                <a:spcBef>
                  <a:spcPct val="0"/>
                </a:spcBef>
              </a:pPr>
              <a:t>21</a:t>
            </a:fld>
            <a:endParaRPr lang="en-US" altLang="vi-VN" smtClean="0">
              <a:latin typeface="Arial" panose="020B0604020202020204" pitchFamily="34" charset="0"/>
            </a:endParaRPr>
          </a:p>
        </p:txBody>
      </p:sp>
    </p:spTree>
    <p:extLst>
      <p:ext uri="{BB962C8B-B14F-4D97-AF65-F5344CB8AC3E}">
        <p14:creationId xmlns:p14="http://schemas.microsoft.com/office/powerpoint/2010/main" val="765553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E1AF04-48B4-456C-8246-E1B4AB6CAA81}" type="slidenum">
              <a:rPr lang="en-US" altLang="vi-VN" smtClean="0">
                <a:latin typeface="Arial" panose="020B0604020202020204" pitchFamily="34" charset="0"/>
              </a:rPr>
              <a:pPr>
                <a:spcBef>
                  <a:spcPct val="0"/>
                </a:spcBef>
              </a:pPr>
              <a:t>22</a:t>
            </a:fld>
            <a:endParaRPr lang="en-US" altLang="vi-VN" smtClean="0">
              <a:latin typeface="Arial" panose="020B0604020202020204" pitchFamily="34" charset="0"/>
            </a:endParaRPr>
          </a:p>
        </p:txBody>
      </p:sp>
    </p:spTree>
    <p:extLst>
      <p:ext uri="{BB962C8B-B14F-4D97-AF65-F5344CB8AC3E}">
        <p14:creationId xmlns:p14="http://schemas.microsoft.com/office/powerpoint/2010/main" val="388532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1DA904A6-1633-418A-86F8-D9CE12E2769B}" type="datetimeFigureOut">
              <a:rPr lang="vi-VN" smtClean="0"/>
              <a:t>09/10/2021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804DC8-D2EC-4E47-AD61-40D26CBD781D}" type="slidenum">
              <a:rPr lang="vi-VN" smtClean="0"/>
              <a:t>‹#›</a:t>
            </a:fld>
            <a:endParaRPr lang="vi-VN"/>
          </a:p>
        </p:txBody>
      </p:sp>
    </p:spTree>
    <p:extLst>
      <p:ext uri="{BB962C8B-B14F-4D97-AF65-F5344CB8AC3E}">
        <p14:creationId xmlns:p14="http://schemas.microsoft.com/office/powerpoint/2010/main" val="192931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DA904A6-1633-418A-86F8-D9CE12E2769B}" type="datetimeFigureOut">
              <a:rPr lang="vi-VN" smtClean="0"/>
              <a:t>09/10/2021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804DC8-D2EC-4E47-AD61-40D26CBD781D}" type="slidenum">
              <a:rPr lang="vi-VN" smtClean="0"/>
              <a:t>‹#›</a:t>
            </a:fld>
            <a:endParaRPr lang="vi-VN"/>
          </a:p>
        </p:txBody>
      </p:sp>
    </p:spTree>
    <p:extLst>
      <p:ext uri="{BB962C8B-B14F-4D97-AF65-F5344CB8AC3E}">
        <p14:creationId xmlns:p14="http://schemas.microsoft.com/office/powerpoint/2010/main" val="92314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DA904A6-1633-418A-86F8-D9CE12E2769B}" type="datetimeFigureOut">
              <a:rPr lang="vi-VN" smtClean="0"/>
              <a:t>09/10/2021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804DC8-D2EC-4E47-AD61-40D26CBD781D}" type="slidenum">
              <a:rPr lang="vi-VN" smtClean="0"/>
              <a:t>‹#›</a:t>
            </a:fld>
            <a:endParaRPr lang="vi-VN"/>
          </a:p>
        </p:txBody>
      </p:sp>
    </p:spTree>
    <p:extLst>
      <p:ext uri="{BB962C8B-B14F-4D97-AF65-F5344CB8AC3E}">
        <p14:creationId xmlns:p14="http://schemas.microsoft.com/office/powerpoint/2010/main" val="239082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474121-1F3E-4709-9023-25AA37A80CF1}" type="slidenum">
              <a:rPr lang="en-US"/>
              <a:pPr>
                <a:defRPr/>
              </a:pPr>
              <a:t>‹#›</a:t>
            </a:fld>
            <a:endParaRPr lang="en-US"/>
          </a:p>
        </p:txBody>
      </p:sp>
    </p:spTree>
    <p:extLst>
      <p:ext uri="{BB962C8B-B14F-4D97-AF65-F5344CB8AC3E}">
        <p14:creationId xmlns:p14="http://schemas.microsoft.com/office/powerpoint/2010/main" val="201029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DA904A6-1633-418A-86F8-D9CE12E2769B}" type="datetimeFigureOut">
              <a:rPr lang="vi-VN" smtClean="0"/>
              <a:t>09/10/2021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804DC8-D2EC-4E47-AD61-40D26CBD781D}" type="slidenum">
              <a:rPr lang="vi-VN" smtClean="0"/>
              <a:t>‹#›</a:t>
            </a:fld>
            <a:endParaRPr lang="vi-VN"/>
          </a:p>
        </p:txBody>
      </p:sp>
    </p:spTree>
    <p:extLst>
      <p:ext uri="{BB962C8B-B14F-4D97-AF65-F5344CB8AC3E}">
        <p14:creationId xmlns:p14="http://schemas.microsoft.com/office/powerpoint/2010/main" val="284995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A904A6-1633-418A-86F8-D9CE12E2769B}" type="datetimeFigureOut">
              <a:rPr lang="vi-VN" smtClean="0"/>
              <a:t>09/10/2021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804DC8-D2EC-4E47-AD61-40D26CBD781D}" type="slidenum">
              <a:rPr lang="vi-VN" smtClean="0"/>
              <a:t>‹#›</a:t>
            </a:fld>
            <a:endParaRPr lang="vi-VN"/>
          </a:p>
        </p:txBody>
      </p:sp>
    </p:spTree>
    <p:extLst>
      <p:ext uri="{BB962C8B-B14F-4D97-AF65-F5344CB8AC3E}">
        <p14:creationId xmlns:p14="http://schemas.microsoft.com/office/powerpoint/2010/main" val="1554236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1DA904A6-1633-418A-86F8-D9CE12E2769B}" type="datetimeFigureOut">
              <a:rPr lang="vi-VN" smtClean="0"/>
              <a:t>09/10/2021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5804DC8-D2EC-4E47-AD61-40D26CBD781D}" type="slidenum">
              <a:rPr lang="vi-VN" smtClean="0"/>
              <a:t>‹#›</a:t>
            </a:fld>
            <a:endParaRPr lang="vi-VN"/>
          </a:p>
        </p:txBody>
      </p:sp>
    </p:spTree>
    <p:extLst>
      <p:ext uri="{BB962C8B-B14F-4D97-AF65-F5344CB8AC3E}">
        <p14:creationId xmlns:p14="http://schemas.microsoft.com/office/powerpoint/2010/main" val="336950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1DA904A6-1633-418A-86F8-D9CE12E2769B}" type="datetimeFigureOut">
              <a:rPr lang="vi-VN" smtClean="0"/>
              <a:t>09/10/2021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5804DC8-D2EC-4E47-AD61-40D26CBD781D}" type="slidenum">
              <a:rPr lang="vi-VN" smtClean="0"/>
              <a:t>‹#›</a:t>
            </a:fld>
            <a:endParaRPr lang="vi-VN"/>
          </a:p>
        </p:txBody>
      </p:sp>
    </p:spTree>
    <p:extLst>
      <p:ext uri="{BB962C8B-B14F-4D97-AF65-F5344CB8AC3E}">
        <p14:creationId xmlns:p14="http://schemas.microsoft.com/office/powerpoint/2010/main" val="13273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1DA904A6-1633-418A-86F8-D9CE12E2769B}" type="datetimeFigureOut">
              <a:rPr lang="vi-VN" smtClean="0"/>
              <a:t>09/10/2021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5804DC8-D2EC-4E47-AD61-40D26CBD781D}" type="slidenum">
              <a:rPr lang="vi-VN" smtClean="0"/>
              <a:t>‹#›</a:t>
            </a:fld>
            <a:endParaRPr lang="vi-VN"/>
          </a:p>
        </p:txBody>
      </p:sp>
    </p:spTree>
    <p:extLst>
      <p:ext uri="{BB962C8B-B14F-4D97-AF65-F5344CB8AC3E}">
        <p14:creationId xmlns:p14="http://schemas.microsoft.com/office/powerpoint/2010/main" val="365969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904A6-1633-418A-86F8-D9CE12E2769B}" type="datetimeFigureOut">
              <a:rPr lang="vi-VN" smtClean="0"/>
              <a:t>09/10/2021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5804DC8-D2EC-4E47-AD61-40D26CBD781D}" type="slidenum">
              <a:rPr lang="vi-VN" smtClean="0"/>
              <a:t>‹#›</a:t>
            </a:fld>
            <a:endParaRPr lang="vi-VN"/>
          </a:p>
        </p:txBody>
      </p:sp>
    </p:spTree>
    <p:extLst>
      <p:ext uri="{BB962C8B-B14F-4D97-AF65-F5344CB8AC3E}">
        <p14:creationId xmlns:p14="http://schemas.microsoft.com/office/powerpoint/2010/main" val="382521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A904A6-1633-418A-86F8-D9CE12E2769B}" type="datetimeFigureOut">
              <a:rPr lang="vi-VN" smtClean="0"/>
              <a:t>09/10/2021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5804DC8-D2EC-4E47-AD61-40D26CBD781D}" type="slidenum">
              <a:rPr lang="vi-VN" smtClean="0"/>
              <a:t>‹#›</a:t>
            </a:fld>
            <a:endParaRPr lang="vi-VN"/>
          </a:p>
        </p:txBody>
      </p:sp>
    </p:spTree>
    <p:extLst>
      <p:ext uri="{BB962C8B-B14F-4D97-AF65-F5344CB8AC3E}">
        <p14:creationId xmlns:p14="http://schemas.microsoft.com/office/powerpoint/2010/main" val="243057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A904A6-1633-418A-86F8-D9CE12E2769B}" type="datetimeFigureOut">
              <a:rPr lang="vi-VN" smtClean="0"/>
              <a:t>09/10/2021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5804DC8-D2EC-4E47-AD61-40D26CBD781D}" type="slidenum">
              <a:rPr lang="vi-VN" smtClean="0"/>
              <a:t>‹#›</a:t>
            </a:fld>
            <a:endParaRPr lang="vi-VN"/>
          </a:p>
        </p:txBody>
      </p:sp>
    </p:spTree>
    <p:extLst>
      <p:ext uri="{BB962C8B-B14F-4D97-AF65-F5344CB8AC3E}">
        <p14:creationId xmlns:p14="http://schemas.microsoft.com/office/powerpoint/2010/main" val="290938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904A6-1633-418A-86F8-D9CE12E2769B}" type="datetimeFigureOut">
              <a:rPr lang="vi-VN" smtClean="0"/>
              <a:t>09/10/2021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04DC8-D2EC-4E47-AD61-40D26CBD781D}" type="slidenum">
              <a:rPr lang="vi-VN" smtClean="0"/>
              <a:t>‹#›</a:t>
            </a:fld>
            <a:endParaRPr lang="vi-VN"/>
          </a:p>
        </p:txBody>
      </p:sp>
    </p:spTree>
    <p:extLst>
      <p:ext uri="{BB962C8B-B14F-4D97-AF65-F5344CB8AC3E}">
        <p14:creationId xmlns:p14="http://schemas.microsoft.com/office/powerpoint/2010/main" val="2470613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2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Rot="1" noChangeAspect="1" noMove="1" noResize="1" noEditPoints="1" noAdjustHandles="1" noChangeArrowheads="1" noChangeShapeType="1" noTextEdit="1"/>
          </p:cNvSpPr>
          <p:nvPr>
            <p:ph type="body" idx="1"/>
          </p:nvPr>
        </p:nvSpPr>
        <p:spPr>
          <a:xfrm>
            <a:off x="914400" y="750089"/>
            <a:ext cx="10210800" cy="1082648"/>
          </a:xfrm>
          <a:blipFill rotWithShape="0">
            <a:blip r:embed="rId2"/>
            <a:stretch>
              <a:fillRect l="-776" t="-4494" r="-896" b="-23596"/>
            </a:stretch>
          </a:blipFill>
          <a:extLst/>
        </p:spPr>
        <p:txBody>
          <a:bodyPr/>
          <a:lstStyle/>
          <a:p>
            <a:pPr>
              <a:defRPr/>
            </a:pPr>
            <a:r>
              <a:rPr lang="vi-VN">
                <a:noFill/>
              </a:rPr>
              <a:t> </a:t>
            </a:r>
          </a:p>
        </p:txBody>
      </p:sp>
      <p:sp>
        <p:nvSpPr>
          <p:cNvPr id="4099" name="Rectangle 3"/>
          <p:cNvSpPr txBox="1">
            <a:spLocks noChangeArrowheads="1"/>
          </p:cNvSpPr>
          <p:nvPr/>
        </p:nvSpPr>
        <p:spPr bwMode="auto">
          <a:xfrm>
            <a:off x="914400" y="3627438"/>
            <a:ext cx="1021080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2. Viết công thức tính điện trở của dây dẫn? Giải thích các kí hiệu và đơn vị của các đại lượng trong công thức</a:t>
            </a:r>
          </a:p>
          <a:p>
            <a:pPr algn="ctr" eaLnBrk="1" hangingPunct="1">
              <a:spcBef>
                <a:spcPct val="0"/>
              </a:spcBef>
              <a:buFontTx/>
              <a:buNone/>
            </a:pPr>
            <a:r>
              <a:rPr lang="en-US" altLang="vi-VN" sz="2400" b="1">
                <a:solidFill>
                  <a:srgbClr val="FF0000"/>
                </a:solidFill>
                <a:latin typeface="Times New Roman" panose="02020603050405020304" pitchFamily="18" charset="0"/>
                <a:cs typeface="Times New Roman" panose="02020603050405020304" pitchFamily="18" charset="0"/>
              </a:rPr>
              <a:t>TRẢ LỜI</a:t>
            </a:r>
            <a:endParaRPr lang="vi-VN" altLang="vi-VN" sz="2400" b="1">
              <a:solidFill>
                <a:srgbClr val="FF0000"/>
              </a:solidFill>
              <a:latin typeface="Times New Roman" panose="02020603050405020304" pitchFamily="18" charset="0"/>
              <a:cs typeface="Times New Roman" panose="02020603050405020304" pitchFamily="18" charset="0"/>
            </a:endParaRPr>
          </a:p>
        </p:txBody>
      </p:sp>
      <p:sp>
        <p:nvSpPr>
          <p:cNvPr id="37" name="Hình chữ nhật 36"/>
          <p:cNvSpPr>
            <a:spLocks noChangeArrowheads="1"/>
          </p:cNvSpPr>
          <p:nvPr/>
        </p:nvSpPr>
        <p:spPr bwMode="auto">
          <a:xfrm>
            <a:off x="1295400" y="1831975"/>
            <a:ext cx="98298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b="1">
                <a:solidFill>
                  <a:srgbClr val="000099"/>
                </a:solidFill>
              </a:rPr>
              <a:t>- </a:t>
            </a:r>
            <a:r>
              <a:rPr lang="vi-VN" altLang="vi-VN" sz="2400" b="1">
                <a:solidFill>
                  <a:srgbClr val="000099"/>
                </a:solidFill>
              </a:rPr>
              <a:t>Điện trở suất của một vật liệu có trị số bằng </a:t>
            </a:r>
            <a:r>
              <a:rPr lang="en-US" altLang="vi-VN" sz="2400" b="1">
                <a:solidFill>
                  <a:srgbClr val="000099"/>
                </a:solidFill>
              </a:rPr>
              <a:t>điện trở </a:t>
            </a:r>
            <a:r>
              <a:rPr lang="vi-VN" altLang="vi-VN" sz="2400" b="1">
                <a:solidFill>
                  <a:srgbClr val="000099"/>
                </a:solidFill>
              </a:rPr>
              <a:t>của một đoạn dây dẫn hình trụ được làm bằng vật liệu đó có chiều dài </a:t>
            </a:r>
            <a:r>
              <a:rPr lang="en-US" altLang="vi-VN" sz="2400" b="1">
                <a:solidFill>
                  <a:srgbClr val="000099"/>
                </a:solidFill>
              </a:rPr>
              <a:t>1m </a:t>
            </a:r>
            <a:r>
              <a:rPr lang="vi-VN" altLang="vi-VN" sz="2400" b="1">
                <a:solidFill>
                  <a:srgbClr val="000099"/>
                </a:solidFill>
              </a:rPr>
              <a:t>và có tiết diện </a:t>
            </a:r>
            <a:r>
              <a:rPr lang="en-US" altLang="vi-VN" sz="2400" b="1">
                <a:solidFill>
                  <a:srgbClr val="000099"/>
                </a:solidFill>
              </a:rPr>
              <a:t>1m</a:t>
            </a:r>
            <a:r>
              <a:rPr lang="vi-VN" altLang="vi-VN" sz="2400" b="1" baseline="30000">
                <a:solidFill>
                  <a:srgbClr val="003300"/>
                </a:solidFill>
              </a:rPr>
              <a:t>2</a:t>
            </a:r>
            <a:endParaRPr lang="vi-VN" altLang="vi-VN" sz="2400" b="1">
              <a:solidFill>
                <a:srgbClr val="006600"/>
              </a:solidFill>
            </a:endParaRPr>
          </a:p>
        </p:txBody>
      </p:sp>
      <p:sp>
        <p:nvSpPr>
          <p:cNvPr id="16" name="Hình chữ nhật 15"/>
          <p:cNvSpPr>
            <a:spLocks noRot="1" noChangeAspect="1" noMove="1" noResize="1" noEditPoints="1" noAdjustHandles="1" noChangeArrowheads="1" noChangeShapeType="1" noTextEdit="1"/>
          </p:cNvSpPr>
          <p:nvPr/>
        </p:nvSpPr>
        <p:spPr>
          <a:xfrm>
            <a:off x="1676400" y="4785519"/>
            <a:ext cx="1876776" cy="1076641"/>
          </a:xfrm>
          <a:prstGeom prst="rect">
            <a:avLst/>
          </a:prstGeom>
          <a:blipFill rotWithShape="0">
            <a:blip r:embed="rId3"/>
            <a:stretch>
              <a:fillRect l="-10191" b="-5464"/>
            </a:stretch>
          </a:blipFill>
          <a:ln w="38100">
            <a:solidFill>
              <a:srgbClr val="FF0000"/>
            </a:solidFill>
          </a:ln>
        </p:spPr>
        <p:txBody>
          <a:bodyPr/>
          <a:lstStyle/>
          <a:p>
            <a:pPr>
              <a:defRPr/>
            </a:pPr>
            <a:r>
              <a:rPr lang="vi-VN">
                <a:noFill/>
              </a:rPr>
              <a:t> </a:t>
            </a:r>
          </a:p>
        </p:txBody>
      </p:sp>
      <p:sp>
        <p:nvSpPr>
          <p:cNvPr id="18" name="Hình chữ nhật 17"/>
          <p:cNvSpPr/>
          <p:nvPr/>
        </p:nvSpPr>
        <p:spPr>
          <a:xfrm>
            <a:off x="5219700" y="4833938"/>
            <a:ext cx="3836988" cy="461962"/>
          </a:xfrm>
          <a:prstGeom prst="rect">
            <a:avLst/>
          </a:prstGeom>
        </p:spPr>
        <p:txBody>
          <a:bodyPr wrap="none">
            <a:spAutoFit/>
          </a:bodyPr>
          <a:lstStyle/>
          <a:p>
            <a:pPr eaLnBrk="1" hangingPunct="1">
              <a:defRPr/>
            </a:pPr>
            <a:r>
              <a:rPr lang="el-GR" sz="2400" b="1" dirty="0">
                <a:solidFill>
                  <a:srgbClr val="660066"/>
                </a:solidFill>
              </a:rPr>
              <a:t>ρ</a:t>
            </a:r>
            <a:r>
              <a:rPr lang="el-GR" sz="2400" b="1" dirty="0">
                <a:solidFill>
                  <a:schemeClr val="accent5">
                    <a:lumMod val="75000"/>
                  </a:schemeClr>
                </a:solidFill>
              </a:rPr>
              <a:t> </a:t>
            </a:r>
            <a:r>
              <a:rPr lang="en-US" sz="2400" b="1" dirty="0">
                <a:solidFill>
                  <a:srgbClr val="660066"/>
                </a:solidFill>
              </a:rPr>
              <a:t>:</a:t>
            </a:r>
            <a:r>
              <a:rPr lang="el-GR" sz="2400" b="1" dirty="0">
                <a:solidFill>
                  <a:srgbClr val="660066"/>
                </a:solidFill>
              </a:rPr>
              <a:t> </a:t>
            </a:r>
            <a:r>
              <a:rPr lang="vi-VN" sz="2400" b="1" dirty="0">
                <a:solidFill>
                  <a:srgbClr val="660066"/>
                </a:solidFill>
              </a:rPr>
              <a:t>là điện trở suất  (</a:t>
            </a:r>
            <a:r>
              <a:rPr lang="el-GR" sz="2400" b="1" dirty="0">
                <a:solidFill>
                  <a:srgbClr val="660066"/>
                </a:solidFill>
              </a:rPr>
              <a:t>Ω</a:t>
            </a:r>
            <a:r>
              <a:rPr lang="vi-VN" sz="2400" b="1" dirty="0">
                <a:solidFill>
                  <a:srgbClr val="660066"/>
                </a:solidFill>
              </a:rPr>
              <a:t>m )</a:t>
            </a:r>
          </a:p>
        </p:txBody>
      </p:sp>
      <p:sp>
        <p:nvSpPr>
          <p:cNvPr id="19" name="Hình chữ nhật 18"/>
          <p:cNvSpPr>
            <a:spLocks noChangeArrowheads="1"/>
          </p:cNvSpPr>
          <p:nvPr/>
        </p:nvSpPr>
        <p:spPr bwMode="auto">
          <a:xfrm>
            <a:off x="5146675" y="5143500"/>
            <a:ext cx="4384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3600" b="1">
                <a:solidFill>
                  <a:srgbClr val="003366"/>
                </a:solidFill>
                <a:latin typeface=".VnLinus" panose="020B7200000000000000" pitchFamily="34" charset="0"/>
              </a:rPr>
              <a:t>l</a:t>
            </a:r>
            <a:r>
              <a:rPr lang="en-US" altLang="vi-VN" sz="2400" b="1">
                <a:solidFill>
                  <a:srgbClr val="003366"/>
                </a:solidFill>
              </a:rPr>
              <a:t>  :</a:t>
            </a:r>
            <a:r>
              <a:rPr lang="vi-VN" altLang="vi-VN" sz="2400" b="1">
                <a:solidFill>
                  <a:srgbClr val="003366"/>
                </a:solidFill>
              </a:rPr>
              <a:t> là chiều dài dây dẫn ( m ) </a:t>
            </a:r>
          </a:p>
        </p:txBody>
      </p:sp>
      <p:sp>
        <p:nvSpPr>
          <p:cNvPr id="20" name="Hình chữ nhật 19"/>
          <p:cNvSpPr>
            <a:spLocks noChangeArrowheads="1"/>
          </p:cNvSpPr>
          <p:nvPr/>
        </p:nvSpPr>
        <p:spPr bwMode="auto">
          <a:xfrm>
            <a:off x="5184775" y="5710238"/>
            <a:ext cx="408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vi-VN" sz="2400" b="1">
                <a:solidFill>
                  <a:srgbClr val="003300"/>
                </a:solidFill>
              </a:rPr>
              <a:t>S</a:t>
            </a:r>
            <a:r>
              <a:rPr lang="en-US" altLang="vi-VN" sz="2400" b="1">
                <a:solidFill>
                  <a:srgbClr val="003300"/>
                </a:solidFill>
              </a:rPr>
              <a:t>:</a:t>
            </a:r>
            <a:r>
              <a:rPr lang="vi-VN" altLang="vi-VN" sz="2400" b="1">
                <a:solidFill>
                  <a:srgbClr val="003300"/>
                </a:solidFill>
              </a:rPr>
              <a:t> là tiết diện dây dẫn  (m</a:t>
            </a:r>
            <a:r>
              <a:rPr lang="vi-VN" altLang="vi-VN" sz="2400" b="1" baseline="30000">
                <a:solidFill>
                  <a:srgbClr val="003300"/>
                </a:solidFill>
              </a:rPr>
              <a:t>2</a:t>
            </a:r>
            <a:r>
              <a:rPr lang="vi-VN" altLang="vi-VN" sz="2400" b="1">
                <a:solidFill>
                  <a:srgbClr val="003300"/>
                </a:solidFill>
              </a:rPr>
              <a:t>)</a:t>
            </a:r>
          </a:p>
        </p:txBody>
      </p:sp>
      <p:sp>
        <p:nvSpPr>
          <p:cNvPr id="21" name="Hộp_Văn_Bản 12"/>
          <p:cNvSpPr txBox="1">
            <a:spLocks noChangeArrowheads="1"/>
          </p:cNvSpPr>
          <p:nvPr/>
        </p:nvSpPr>
        <p:spPr bwMode="auto">
          <a:xfrm>
            <a:off x="3619500" y="52959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vi-VN" sz="2400" b="1">
                <a:solidFill>
                  <a:srgbClr val="006600"/>
                </a:solidFill>
              </a:rPr>
              <a:t>Trong đó:</a:t>
            </a:r>
          </a:p>
        </p:txBody>
      </p:sp>
      <p:sp>
        <p:nvSpPr>
          <p:cNvPr id="4106" name="AutoShape 4"/>
          <p:cNvSpPr>
            <a:spLocks noChangeArrowheads="1"/>
          </p:cNvSpPr>
          <p:nvPr/>
        </p:nvSpPr>
        <p:spPr bwMode="auto">
          <a:xfrm>
            <a:off x="3417888" y="63500"/>
            <a:ext cx="5584825" cy="685800"/>
          </a:xfrm>
          <a:prstGeom prst="flowChartAlternateProcess">
            <a:avLst/>
          </a:prstGeom>
          <a:gradFill rotWithShape="1">
            <a:gsLst>
              <a:gs pos="0">
                <a:srgbClr val="FF6600"/>
              </a:gs>
              <a:gs pos="50000">
                <a:srgbClr val="FFFFFF"/>
              </a:gs>
              <a:gs pos="100000">
                <a:srgbClr val="FF6600"/>
              </a:gs>
            </a:gsLst>
            <a:lin ang="5400000" scaled="1"/>
          </a:gra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eaLnBrk="1" hangingPunct="1">
              <a:spcBef>
                <a:spcPct val="0"/>
              </a:spcBef>
              <a:buFontTx/>
              <a:buNone/>
            </a:pPr>
            <a:r>
              <a:rPr lang="en-US" altLang="vi-VN" b="1">
                <a:latin typeface="Times New Roman" panose="02020603050405020304" pitchFamily="18" charset="0"/>
                <a:cs typeface="Times New Roman" panose="02020603050405020304" pitchFamily="18" charset="0"/>
              </a:rPr>
              <a:t>KIỂM TRA BÀI CŨ</a:t>
            </a:r>
          </a:p>
        </p:txBody>
      </p:sp>
      <p:sp>
        <p:nvSpPr>
          <p:cNvPr id="11" name="Hình chữ nhật 5"/>
          <p:cNvSpPr>
            <a:spLocks noChangeArrowheads="1"/>
          </p:cNvSpPr>
          <p:nvPr/>
        </p:nvSpPr>
        <p:spPr bwMode="auto">
          <a:xfrm>
            <a:off x="1295400" y="2894013"/>
            <a:ext cx="271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2400" b="1">
                <a:solidFill>
                  <a:srgbClr val="7030A0"/>
                </a:solidFill>
              </a:rPr>
              <a:t>- </a:t>
            </a:r>
            <a:r>
              <a:rPr lang="vi-VN" altLang="vi-VN" sz="2400" b="1">
                <a:solidFill>
                  <a:srgbClr val="7030A0"/>
                </a:solidFill>
              </a:rPr>
              <a:t>Kí hiệu :  </a:t>
            </a:r>
            <a:r>
              <a:rPr lang="el-GR" altLang="vi-VN" sz="2400" b="1">
                <a:solidFill>
                  <a:srgbClr val="7030A0"/>
                </a:solidFill>
              </a:rPr>
              <a:t>ρ  (</a:t>
            </a:r>
            <a:r>
              <a:rPr lang="vi-VN" altLang="vi-VN" sz="2400" b="1">
                <a:solidFill>
                  <a:srgbClr val="7030A0"/>
                </a:solidFill>
              </a:rPr>
              <a:t>rô) </a:t>
            </a:r>
            <a:endParaRPr lang="vi-VN" altLang="vi-VN" sz="2400">
              <a:solidFill>
                <a:srgbClr val="7030A0"/>
              </a:solidFill>
            </a:endParaRPr>
          </a:p>
        </p:txBody>
      </p:sp>
      <p:sp>
        <p:nvSpPr>
          <p:cNvPr id="12" name="Hình chữ nhật 6"/>
          <p:cNvSpPr>
            <a:spLocks noChangeArrowheads="1"/>
          </p:cNvSpPr>
          <p:nvPr/>
        </p:nvSpPr>
        <p:spPr bwMode="auto">
          <a:xfrm>
            <a:off x="1295400" y="3284538"/>
            <a:ext cx="3630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2400" b="1">
                <a:solidFill>
                  <a:srgbClr val="006600"/>
                </a:solidFill>
              </a:rPr>
              <a:t>- </a:t>
            </a:r>
            <a:r>
              <a:rPr lang="vi-VN" altLang="vi-VN" sz="2400" b="1">
                <a:solidFill>
                  <a:srgbClr val="006600"/>
                </a:solidFill>
              </a:rPr>
              <a:t>Đơn vị :  </a:t>
            </a:r>
            <a:r>
              <a:rPr lang="el-GR" altLang="vi-VN" sz="2400" b="1">
                <a:solidFill>
                  <a:srgbClr val="006600"/>
                </a:solidFill>
              </a:rPr>
              <a:t>Ω</a:t>
            </a:r>
            <a:r>
              <a:rPr lang="vi-VN" altLang="vi-VN" sz="2400" b="1">
                <a:solidFill>
                  <a:srgbClr val="006600"/>
                </a:solidFill>
              </a:rPr>
              <a:t>m  (ôm mét)</a:t>
            </a:r>
          </a:p>
        </p:txBody>
      </p:sp>
    </p:spTree>
    <p:extLst>
      <p:ext uri="{BB962C8B-B14F-4D97-AF65-F5344CB8AC3E}">
        <p14:creationId xmlns:p14="http://schemas.microsoft.com/office/powerpoint/2010/main" val="3065346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lt">
                                    <p:tmPct val="5000"/>
                                  </p:iterate>
                                  <p:childTnLst>
                                    <p:set>
                                      <p:cBhvr>
                                        <p:cTn id="30" dur="1" fill="hold">
                                          <p:stCondLst>
                                            <p:cond delay="0"/>
                                          </p:stCondLst>
                                        </p:cTn>
                                        <p:tgtEl>
                                          <p:spTgt spid="18"/>
                                        </p:tgtEl>
                                        <p:attrNameLst>
                                          <p:attrName>style.visibility</p:attrName>
                                        </p:attrNameLst>
                                      </p:cBhvr>
                                      <p:to>
                                        <p:strVal val="visible"/>
                                      </p:to>
                                    </p:set>
                                    <p:animEffect transition="in" filter="wipe(left)">
                                      <p:cBhvr>
                                        <p:cTn id="31" dur="1000"/>
                                        <p:tgtEl>
                                          <p:spTgt spid="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lt">
                                    <p:tmPct val="5000"/>
                                  </p:iterate>
                                  <p:childTnLst>
                                    <p:set>
                                      <p:cBhvr>
                                        <p:cTn id="35" dur="1" fill="hold">
                                          <p:stCondLst>
                                            <p:cond delay="0"/>
                                          </p:stCondLst>
                                        </p:cTn>
                                        <p:tgtEl>
                                          <p:spTgt spid="19"/>
                                        </p:tgtEl>
                                        <p:attrNameLst>
                                          <p:attrName>style.visibility</p:attrName>
                                        </p:attrNameLst>
                                      </p:cBhvr>
                                      <p:to>
                                        <p:strVal val="visible"/>
                                      </p:to>
                                    </p:set>
                                    <p:animEffect transition="in" filter="wipe(left)">
                                      <p:cBhvr>
                                        <p:cTn id="36" dur="1000"/>
                                        <p:tgtEl>
                                          <p:spTgt spid="1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lt">
                                    <p:tmPct val="5000"/>
                                  </p:iterate>
                                  <p:childTnLst>
                                    <p:set>
                                      <p:cBhvr>
                                        <p:cTn id="40" dur="1" fill="hold">
                                          <p:stCondLst>
                                            <p:cond delay="0"/>
                                          </p:stCondLst>
                                        </p:cTn>
                                        <p:tgtEl>
                                          <p:spTgt spid="20"/>
                                        </p:tgtEl>
                                        <p:attrNameLst>
                                          <p:attrName>style.visibility</p:attrName>
                                        </p:attrNameLst>
                                      </p:cBhvr>
                                      <p:to>
                                        <p:strVal val="visible"/>
                                      </p:to>
                                    </p:set>
                                    <p:animEffect transition="in" filter="wipe(left)">
                                      <p:cBhvr>
                                        <p:cTn id="4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8" grpId="0"/>
      <p:bldP spid="19" grpId="0"/>
      <p:bldP spid="20" grpId="0"/>
      <p:bldP spid="21"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1"/>
          <p:cNvSpPr>
            <a:spLocks noChangeArrowheads="1"/>
          </p:cNvSpPr>
          <p:nvPr/>
        </p:nvSpPr>
        <p:spPr bwMode="auto">
          <a:xfrm>
            <a:off x="769938" y="377825"/>
            <a:ext cx="10560050" cy="461963"/>
          </a:xfrm>
          <a:prstGeom prst="rect">
            <a:avLst/>
          </a:prstGeom>
          <a:noFill/>
          <a:ln w="9525">
            <a:noFill/>
            <a:miter lim="800000"/>
            <a:headEnd/>
            <a:tailEnd/>
          </a:ln>
        </p:spPr>
        <p:txBody>
          <a:bodyPr>
            <a:spAutoFit/>
          </a:bodyPr>
          <a:lstStyle/>
          <a:p>
            <a:pPr eaLnBrk="1" hangingPunct="1">
              <a:spcBef>
                <a:spcPct val="50000"/>
              </a:spcBef>
              <a:defRPr/>
            </a:pPr>
            <a:r>
              <a:rPr lang="en-US" sz="2400" dirty="0" err="1">
                <a:latin typeface="+mj-lt"/>
              </a:rPr>
              <a:t>Đẩy</a:t>
            </a:r>
            <a:r>
              <a:rPr lang="en-US" sz="2400" dirty="0">
                <a:latin typeface="+mj-lt"/>
              </a:rPr>
              <a:t> con </a:t>
            </a:r>
            <a:r>
              <a:rPr lang="en-US" sz="2400" dirty="0" err="1">
                <a:latin typeface="+mj-lt"/>
              </a:rPr>
              <a:t>chạy</a:t>
            </a:r>
            <a:r>
              <a:rPr lang="en-US" sz="2400" dirty="0">
                <a:latin typeface="+mj-lt"/>
              </a:rPr>
              <a:t> </a:t>
            </a:r>
            <a:r>
              <a:rPr lang="en-US" sz="2400" dirty="0" err="1">
                <a:latin typeface="+mj-lt"/>
              </a:rPr>
              <a:t>về</a:t>
            </a:r>
            <a:r>
              <a:rPr lang="en-US" sz="2400" dirty="0">
                <a:latin typeface="+mj-lt"/>
              </a:rPr>
              <a:t> </a:t>
            </a:r>
            <a:r>
              <a:rPr lang="en-US" sz="2400" dirty="0" err="1">
                <a:latin typeface="+mj-lt"/>
              </a:rPr>
              <a:t>sát</a:t>
            </a:r>
            <a:r>
              <a:rPr lang="en-US" sz="2400" dirty="0">
                <a:latin typeface="+mj-lt"/>
              </a:rPr>
              <a:t> </a:t>
            </a:r>
            <a:r>
              <a:rPr lang="en-US" sz="2400" dirty="0" err="1">
                <a:latin typeface="+mj-lt"/>
              </a:rPr>
              <a:t>điểm</a:t>
            </a:r>
            <a:r>
              <a:rPr lang="en-US" sz="2400" dirty="0">
                <a:latin typeface="+mj-lt"/>
              </a:rPr>
              <a:t> N </a:t>
            </a:r>
            <a:r>
              <a:rPr lang="en-US" sz="2400" dirty="0" err="1">
                <a:latin typeface="+mj-lt"/>
              </a:rPr>
              <a:t>để</a:t>
            </a:r>
            <a:r>
              <a:rPr lang="en-US" sz="2400" dirty="0">
                <a:latin typeface="+mj-lt"/>
              </a:rPr>
              <a:t> </a:t>
            </a:r>
            <a:r>
              <a:rPr lang="en-US" sz="2400" dirty="0" err="1">
                <a:latin typeface="+mj-lt"/>
              </a:rPr>
              <a:t>biến</a:t>
            </a:r>
            <a:r>
              <a:rPr lang="en-US" sz="2400" dirty="0">
                <a:latin typeface="+mj-lt"/>
              </a:rPr>
              <a:t> </a:t>
            </a:r>
            <a:r>
              <a:rPr lang="en-US" sz="2400" dirty="0" err="1">
                <a:latin typeface="+mj-lt"/>
              </a:rPr>
              <a:t>trở</a:t>
            </a:r>
            <a:r>
              <a:rPr lang="en-US" sz="2400" dirty="0">
                <a:latin typeface="+mj-lt"/>
              </a:rPr>
              <a:t> </a:t>
            </a:r>
            <a:r>
              <a:rPr lang="en-US" sz="2400" dirty="0" err="1">
                <a:latin typeface="+mj-lt"/>
              </a:rPr>
              <a:t>có</a:t>
            </a:r>
            <a:r>
              <a:rPr lang="en-US" sz="2400" dirty="0">
                <a:latin typeface="+mj-lt"/>
              </a:rPr>
              <a:t> </a:t>
            </a:r>
            <a:r>
              <a:rPr lang="en-US" sz="2400" dirty="0" err="1">
                <a:latin typeface="+mj-lt"/>
              </a:rPr>
              <a:t>điện</a:t>
            </a:r>
            <a:r>
              <a:rPr lang="en-US" sz="2400" dirty="0">
                <a:latin typeface="+mj-lt"/>
              </a:rPr>
              <a:t> </a:t>
            </a:r>
            <a:r>
              <a:rPr lang="en-US" sz="2400" dirty="0" err="1">
                <a:latin typeface="+mj-lt"/>
              </a:rPr>
              <a:t>trở</a:t>
            </a:r>
            <a:r>
              <a:rPr lang="en-US" sz="2400" dirty="0">
                <a:latin typeface="+mj-lt"/>
              </a:rPr>
              <a:t> </a:t>
            </a:r>
            <a:r>
              <a:rPr lang="en-US" sz="2400" dirty="0" err="1">
                <a:latin typeface="+mj-lt"/>
              </a:rPr>
              <a:t>lớn</a:t>
            </a:r>
            <a:r>
              <a:rPr lang="en-US" sz="2400" dirty="0">
                <a:latin typeface="+mj-lt"/>
              </a:rPr>
              <a:t> </a:t>
            </a:r>
            <a:r>
              <a:rPr lang="en-US" sz="2400" dirty="0" err="1">
                <a:latin typeface="+mj-lt"/>
              </a:rPr>
              <a:t>nhất</a:t>
            </a:r>
            <a:r>
              <a:rPr lang="en-US" sz="2400" dirty="0">
                <a:latin typeface="+mj-lt"/>
              </a:rPr>
              <a:t>, </a:t>
            </a:r>
            <a:r>
              <a:rPr lang="en-US" sz="2400" dirty="0" err="1">
                <a:latin typeface="+mj-lt"/>
              </a:rPr>
              <a:t>đóng</a:t>
            </a:r>
            <a:r>
              <a:rPr lang="en-US" sz="2400" dirty="0">
                <a:latin typeface="+mj-lt"/>
              </a:rPr>
              <a:t> </a:t>
            </a:r>
            <a:r>
              <a:rPr lang="en-US" sz="2400" dirty="0" err="1">
                <a:latin typeface="+mj-lt"/>
              </a:rPr>
              <a:t>khoá</a:t>
            </a:r>
            <a:r>
              <a:rPr lang="en-US" sz="2400" dirty="0">
                <a:latin typeface="+mj-lt"/>
              </a:rPr>
              <a:t> K</a:t>
            </a:r>
          </a:p>
        </p:txBody>
      </p:sp>
      <p:sp>
        <p:nvSpPr>
          <p:cNvPr id="17" name="Text Box 47"/>
          <p:cNvSpPr txBox="1">
            <a:spLocks noChangeArrowheads="1"/>
          </p:cNvSpPr>
          <p:nvPr/>
        </p:nvSpPr>
        <p:spPr bwMode="auto">
          <a:xfrm>
            <a:off x="796925" y="-33338"/>
            <a:ext cx="9829800" cy="461963"/>
          </a:xfrm>
          <a:prstGeom prst="rect">
            <a:avLst/>
          </a:prstGeom>
          <a:noFill/>
          <a:ln w="9525">
            <a:noFill/>
            <a:miter lim="800000"/>
            <a:headEnd/>
            <a:tailEnd/>
          </a:ln>
        </p:spPr>
        <p:txBody>
          <a:bodyPr>
            <a:spAutoFit/>
          </a:bodyPr>
          <a:lstStyle/>
          <a:p>
            <a:pPr eaLnBrk="1" hangingPunct="1">
              <a:spcBef>
                <a:spcPct val="50000"/>
              </a:spcBef>
              <a:defRPr/>
            </a:pPr>
            <a:r>
              <a:rPr lang="en-US" sz="2400" b="1" u="sng" dirty="0">
                <a:solidFill>
                  <a:srgbClr val="FF0000"/>
                </a:solidFill>
                <a:latin typeface="+mj-lt"/>
              </a:rPr>
              <a:t>C6</a:t>
            </a:r>
            <a:r>
              <a:rPr lang="en-US" sz="2400" dirty="0">
                <a:latin typeface="+mj-lt"/>
              </a:rPr>
              <a:t>: </a:t>
            </a:r>
            <a:r>
              <a:rPr lang="en-US" sz="2400" dirty="0" err="1"/>
              <a:t>Mắc</a:t>
            </a:r>
            <a:r>
              <a:rPr lang="en-US" sz="2400" dirty="0"/>
              <a:t> </a:t>
            </a:r>
            <a:r>
              <a:rPr lang="en-US" sz="2400" dirty="0" err="1"/>
              <a:t>mạch</a:t>
            </a:r>
            <a:r>
              <a:rPr lang="en-US" sz="2400" dirty="0"/>
              <a:t> </a:t>
            </a:r>
            <a:r>
              <a:rPr lang="en-US" sz="2400" dirty="0" err="1"/>
              <a:t>điện</a:t>
            </a:r>
            <a:r>
              <a:rPr lang="en-US" sz="2400" dirty="0"/>
              <a:t> </a:t>
            </a:r>
            <a:r>
              <a:rPr lang="en-US" sz="2400" dirty="0" err="1"/>
              <a:t>như</a:t>
            </a:r>
            <a:r>
              <a:rPr lang="en-US" sz="2400" dirty="0"/>
              <a:t> </a:t>
            </a:r>
            <a:r>
              <a:rPr lang="en-US" sz="2400" dirty="0" err="1"/>
              <a:t>hình</a:t>
            </a:r>
            <a:r>
              <a:rPr lang="en-US" sz="2400" dirty="0"/>
              <a:t> 10.3</a:t>
            </a:r>
            <a:endParaRPr lang="en-US" sz="2400" dirty="0">
              <a:latin typeface="+mj-lt"/>
            </a:endParaRPr>
          </a:p>
        </p:txBody>
      </p:sp>
      <p:sp>
        <p:nvSpPr>
          <p:cNvPr id="18" name="Rectangle 21"/>
          <p:cNvSpPr>
            <a:spLocks noChangeArrowheads="1"/>
          </p:cNvSpPr>
          <p:nvPr/>
        </p:nvSpPr>
        <p:spPr bwMode="auto">
          <a:xfrm>
            <a:off x="769938" y="863600"/>
            <a:ext cx="9296400" cy="461963"/>
          </a:xfrm>
          <a:prstGeom prst="rect">
            <a:avLst/>
          </a:prstGeom>
          <a:noFill/>
          <a:ln w="9525">
            <a:noFill/>
            <a:miter lim="800000"/>
            <a:headEnd/>
            <a:tailEnd/>
          </a:ln>
        </p:spPr>
        <p:txBody>
          <a:bodyPr>
            <a:spAutoFit/>
          </a:bodyPr>
          <a:lstStyle/>
          <a:p>
            <a:pPr eaLnBrk="1" hangingPunct="1">
              <a:spcBef>
                <a:spcPct val="50000"/>
              </a:spcBef>
              <a:defRPr/>
            </a:pPr>
            <a:r>
              <a:rPr lang="en-US" sz="2400" dirty="0" err="1">
                <a:latin typeface="+mj-lt"/>
              </a:rPr>
              <a:t>Dịch</a:t>
            </a:r>
            <a:r>
              <a:rPr lang="en-US" sz="2400" dirty="0">
                <a:latin typeface="+mj-lt"/>
              </a:rPr>
              <a:t> </a:t>
            </a:r>
            <a:r>
              <a:rPr lang="en-US" sz="2400" dirty="0" err="1">
                <a:latin typeface="+mj-lt"/>
              </a:rPr>
              <a:t>chuyển</a:t>
            </a:r>
            <a:r>
              <a:rPr lang="en-US" sz="2400" dirty="0">
                <a:latin typeface="+mj-lt"/>
              </a:rPr>
              <a:t> con </a:t>
            </a:r>
            <a:r>
              <a:rPr lang="en-US" sz="2400" dirty="0" err="1">
                <a:latin typeface="+mj-lt"/>
              </a:rPr>
              <a:t>chạy</a:t>
            </a:r>
            <a:r>
              <a:rPr lang="en-US" sz="2400" dirty="0">
                <a:latin typeface="+mj-lt"/>
              </a:rPr>
              <a:t> </a:t>
            </a:r>
            <a:r>
              <a:rPr lang="en-US" sz="2400" dirty="0" err="1">
                <a:latin typeface="+mj-lt"/>
              </a:rPr>
              <a:t>để</a:t>
            </a:r>
            <a:r>
              <a:rPr lang="en-US" sz="2400" dirty="0">
                <a:latin typeface="+mj-lt"/>
              </a:rPr>
              <a:t> </a:t>
            </a:r>
            <a:r>
              <a:rPr lang="en-US" sz="2400" dirty="0" err="1">
                <a:latin typeface="+mj-lt"/>
              </a:rPr>
              <a:t>đèn</a:t>
            </a:r>
            <a:r>
              <a:rPr lang="en-US" sz="2400" dirty="0">
                <a:latin typeface="+mj-lt"/>
              </a:rPr>
              <a:t> </a:t>
            </a:r>
            <a:r>
              <a:rPr lang="en-US" sz="2400" dirty="0" err="1">
                <a:latin typeface="+mj-lt"/>
              </a:rPr>
              <a:t>sáng</a:t>
            </a:r>
            <a:r>
              <a:rPr lang="en-US" sz="2400" dirty="0">
                <a:latin typeface="+mj-lt"/>
              </a:rPr>
              <a:t> </a:t>
            </a:r>
            <a:r>
              <a:rPr lang="en-US" sz="2400" dirty="0" err="1">
                <a:latin typeface="+mj-lt"/>
              </a:rPr>
              <a:t>hơn</a:t>
            </a:r>
            <a:r>
              <a:rPr lang="en-US" sz="2400" dirty="0">
                <a:latin typeface="+mj-lt"/>
              </a:rPr>
              <a:t>.</a:t>
            </a:r>
          </a:p>
        </p:txBody>
      </p:sp>
      <p:sp>
        <p:nvSpPr>
          <p:cNvPr id="97" name="Rectangle 164"/>
          <p:cNvSpPr>
            <a:spLocks noChangeArrowheads="1"/>
          </p:cNvSpPr>
          <p:nvPr/>
        </p:nvSpPr>
        <p:spPr bwMode="auto">
          <a:xfrm>
            <a:off x="8636000" y="2855913"/>
            <a:ext cx="153988" cy="652462"/>
          </a:xfrm>
          <a:prstGeom prst="rect">
            <a:avLst/>
          </a:prstGeom>
          <a:solidFill>
            <a:srgbClr val="9900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sp>
        <p:nvSpPr>
          <p:cNvPr id="98" name="Rectangle 21"/>
          <p:cNvSpPr>
            <a:spLocks noChangeArrowheads="1"/>
          </p:cNvSpPr>
          <p:nvPr/>
        </p:nvSpPr>
        <p:spPr bwMode="auto">
          <a:xfrm>
            <a:off x="852488" y="2181225"/>
            <a:ext cx="9296400" cy="830263"/>
          </a:xfrm>
          <a:prstGeom prst="rect">
            <a:avLst/>
          </a:prstGeom>
          <a:noFill/>
          <a:ln w="9525">
            <a:noFill/>
            <a:miter lim="800000"/>
            <a:headEnd/>
            <a:tailEnd/>
          </a:ln>
        </p:spPr>
        <p:txBody>
          <a:bodyPr>
            <a:spAutoFit/>
          </a:bodyPr>
          <a:lstStyle/>
          <a:p>
            <a:pPr eaLnBrk="1" hangingPunct="1">
              <a:spcBef>
                <a:spcPct val="50000"/>
              </a:spcBef>
              <a:defRPr/>
            </a:pPr>
            <a:r>
              <a:rPr lang="en-US" sz="2400" dirty="0" err="1">
                <a:latin typeface="+mj-lt"/>
              </a:rPr>
              <a:t>Để</a:t>
            </a:r>
            <a:r>
              <a:rPr lang="en-US" sz="2400" dirty="0">
                <a:latin typeface="+mj-lt"/>
              </a:rPr>
              <a:t> </a:t>
            </a:r>
            <a:r>
              <a:rPr lang="en-US" sz="2400" dirty="0" err="1">
                <a:latin typeface="+mj-lt"/>
              </a:rPr>
              <a:t>đèn</a:t>
            </a:r>
            <a:r>
              <a:rPr lang="en-US" sz="2400" dirty="0">
                <a:latin typeface="+mj-lt"/>
              </a:rPr>
              <a:t> </a:t>
            </a:r>
            <a:r>
              <a:rPr lang="en-US" sz="2400" dirty="0" err="1">
                <a:latin typeface="+mj-lt"/>
              </a:rPr>
              <a:t>sáng</a:t>
            </a:r>
            <a:r>
              <a:rPr lang="en-US" sz="2400" dirty="0">
                <a:latin typeface="+mj-lt"/>
              </a:rPr>
              <a:t> </a:t>
            </a:r>
            <a:r>
              <a:rPr lang="en-US" sz="2400" dirty="0" err="1">
                <a:latin typeface="+mj-lt"/>
              </a:rPr>
              <a:t>mạnh</a:t>
            </a:r>
            <a:r>
              <a:rPr lang="en-US" sz="2400" dirty="0">
                <a:latin typeface="+mj-lt"/>
              </a:rPr>
              <a:t> </a:t>
            </a:r>
            <a:r>
              <a:rPr lang="en-US" sz="2400" dirty="0" err="1">
                <a:latin typeface="+mj-lt"/>
              </a:rPr>
              <a:t>nhất</a:t>
            </a:r>
            <a:r>
              <a:rPr lang="en-US" sz="2400" dirty="0">
                <a:latin typeface="+mj-lt"/>
              </a:rPr>
              <a:t> </a:t>
            </a:r>
            <a:r>
              <a:rPr lang="en-US" sz="2400" dirty="0" err="1">
                <a:latin typeface="+mj-lt"/>
              </a:rPr>
              <a:t>thì</a:t>
            </a:r>
            <a:r>
              <a:rPr lang="en-US" sz="2400" dirty="0">
                <a:latin typeface="+mj-lt"/>
              </a:rPr>
              <a:t> </a:t>
            </a:r>
            <a:r>
              <a:rPr lang="en-US" sz="2400" dirty="0" err="1">
                <a:latin typeface="+mj-lt"/>
              </a:rPr>
              <a:t>phải</a:t>
            </a:r>
            <a:r>
              <a:rPr lang="en-US" sz="2400" dirty="0">
                <a:latin typeface="+mj-lt"/>
              </a:rPr>
              <a:t> </a:t>
            </a:r>
            <a:r>
              <a:rPr lang="en-US" sz="2400" dirty="0" err="1">
                <a:latin typeface="+mj-lt"/>
              </a:rPr>
              <a:t>dịch</a:t>
            </a:r>
            <a:r>
              <a:rPr lang="en-US" sz="2400" dirty="0">
                <a:latin typeface="+mj-lt"/>
              </a:rPr>
              <a:t> </a:t>
            </a:r>
            <a:r>
              <a:rPr lang="en-US" sz="2400" dirty="0" err="1">
                <a:latin typeface="+mj-lt"/>
              </a:rPr>
              <a:t>chuyển</a:t>
            </a:r>
            <a:r>
              <a:rPr lang="en-US" sz="2400" dirty="0">
                <a:latin typeface="+mj-lt"/>
              </a:rPr>
              <a:t> con </a:t>
            </a:r>
            <a:r>
              <a:rPr lang="en-US" sz="2400" dirty="0" err="1">
                <a:latin typeface="+mj-lt"/>
              </a:rPr>
              <a:t>chạy</a:t>
            </a:r>
            <a:r>
              <a:rPr lang="en-US" sz="2400" dirty="0">
                <a:latin typeface="+mj-lt"/>
              </a:rPr>
              <a:t> </a:t>
            </a:r>
            <a:r>
              <a:rPr lang="en-US" sz="2400" dirty="0" err="1">
                <a:latin typeface="+mj-lt"/>
              </a:rPr>
              <a:t>tới</a:t>
            </a:r>
            <a:r>
              <a:rPr lang="en-US" sz="2400" dirty="0">
                <a:latin typeface="+mj-lt"/>
              </a:rPr>
              <a:t> </a:t>
            </a:r>
            <a:r>
              <a:rPr lang="en-US" sz="2400" dirty="0" err="1">
                <a:latin typeface="+mj-lt"/>
              </a:rPr>
              <a:t>vị</a:t>
            </a:r>
            <a:r>
              <a:rPr lang="en-US" sz="2400" dirty="0">
                <a:latin typeface="+mj-lt"/>
              </a:rPr>
              <a:t> </a:t>
            </a:r>
            <a:r>
              <a:rPr lang="en-US" sz="2400" dirty="0" err="1">
                <a:latin typeface="+mj-lt"/>
              </a:rPr>
              <a:t>trí</a:t>
            </a:r>
            <a:r>
              <a:rPr lang="en-US" sz="2400" dirty="0">
                <a:latin typeface="+mj-lt"/>
              </a:rPr>
              <a:t> </a:t>
            </a:r>
            <a:r>
              <a:rPr lang="en-US" sz="2400" dirty="0" err="1">
                <a:latin typeface="+mj-lt"/>
              </a:rPr>
              <a:t>nào</a:t>
            </a:r>
            <a:r>
              <a:rPr lang="en-US" sz="2400" dirty="0">
                <a:latin typeface="+mj-lt"/>
              </a:rPr>
              <a:t>?</a:t>
            </a:r>
          </a:p>
        </p:txBody>
      </p:sp>
      <p:sp>
        <p:nvSpPr>
          <p:cNvPr id="99" name="Rectangle 21"/>
          <p:cNvSpPr>
            <a:spLocks noChangeArrowheads="1"/>
          </p:cNvSpPr>
          <p:nvPr/>
        </p:nvSpPr>
        <p:spPr bwMode="auto">
          <a:xfrm>
            <a:off x="1720850" y="2579688"/>
            <a:ext cx="1978025" cy="461962"/>
          </a:xfrm>
          <a:prstGeom prst="rect">
            <a:avLst/>
          </a:prstGeom>
          <a:noFill/>
          <a:ln w="9525">
            <a:noFill/>
            <a:miter lim="800000"/>
            <a:headEnd/>
            <a:tailEnd/>
          </a:ln>
        </p:spPr>
        <p:txBody>
          <a:bodyPr>
            <a:spAutoFit/>
          </a:bodyPr>
          <a:lstStyle/>
          <a:p>
            <a:pPr eaLnBrk="1" hangingPunct="1">
              <a:spcBef>
                <a:spcPct val="50000"/>
              </a:spcBef>
              <a:defRPr/>
            </a:pPr>
            <a:r>
              <a:rPr lang="en-US" sz="2400" dirty="0" err="1">
                <a:solidFill>
                  <a:srgbClr val="00B0F0"/>
                </a:solidFill>
                <a:latin typeface="+mj-lt"/>
              </a:rPr>
              <a:t>Vị</a:t>
            </a:r>
            <a:r>
              <a:rPr lang="en-US" sz="2400" dirty="0">
                <a:solidFill>
                  <a:srgbClr val="00B0F0"/>
                </a:solidFill>
                <a:latin typeface="+mj-lt"/>
              </a:rPr>
              <a:t> </a:t>
            </a:r>
            <a:r>
              <a:rPr lang="en-US" sz="2400" dirty="0" err="1">
                <a:solidFill>
                  <a:srgbClr val="00B0F0"/>
                </a:solidFill>
                <a:latin typeface="+mj-lt"/>
              </a:rPr>
              <a:t>trí</a:t>
            </a:r>
            <a:r>
              <a:rPr lang="en-US" sz="2400" dirty="0">
                <a:solidFill>
                  <a:srgbClr val="00B0F0"/>
                </a:solidFill>
                <a:latin typeface="+mj-lt"/>
              </a:rPr>
              <a:t> M</a:t>
            </a:r>
          </a:p>
        </p:txBody>
      </p:sp>
      <p:sp>
        <p:nvSpPr>
          <p:cNvPr id="100" name="Rectangle 21"/>
          <p:cNvSpPr>
            <a:spLocks noChangeArrowheads="1"/>
          </p:cNvSpPr>
          <p:nvPr/>
        </p:nvSpPr>
        <p:spPr bwMode="auto">
          <a:xfrm>
            <a:off x="5702012" y="828545"/>
            <a:ext cx="1976438" cy="460375"/>
          </a:xfrm>
          <a:prstGeom prst="rect">
            <a:avLst/>
          </a:prstGeom>
          <a:noFill/>
          <a:ln w="9525">
            <a:noFill/>
            <a:miter lim="800000"/>
            <a:headEnd/>
            <a:tailEnd/>
          </a:ln>
        </p:spPr>
        <p:txBody>
          <a:bodyPr>
            <a:spAutoFit/>
          </a:bodyPr>
          <a:lstStyle/>
          <a:p>
            <a:pPr eaLnBrk="1" hangingPunct="1">
              <a:spcBef>
                <a:spcPct val="50000"/>
              </a:spcBef>
              <a:defRPr/>
            </a:pPr>
            <a:r>
              <a:rPr lang="en-US" sz="2400" dirty="0" err="1">
                <a:latin typeface="+mj-lt"/>
              </a:rPr>
              <a:t>Tại</a:t>
            </a:r>
            <a:r>
              <a:rPr lang="en-US" sz="2400" dirty="0">
                <a:latin typeface="+mj-lt"/>
              </a:rPr>
              <a:t> </a:t>
            </a:r>
            <a:r>
              <a:rPr lang="en-US" sz="2400" dirty="0" err="1">
                <a:latin typeface="+mj-lt"/>
              </a:rPr>
              <a:t>sao</a:t>
            </a:r>
            <a:r>
              <a:rPr lang="en-US" sz="2400" dirty="0">
                <a:latin typeface="+mj-lt"/>
              </a:rPr>
              <a:t>?</a:t>
            </a:r>
          </a:p>
        </p:txBody>
      </p:sp>
      <p:sp>
        <p:nvSpPr>
          <p:cNvPr id="103" name="Rectangle 21"/>
          <p:cNvSpPr>
            <a:spLocks noChangeArrowheads="1"/>
          </p:cNvSpPr>
          <p:nvPr/>
        </p:nvSpPr>
        <p:spPr bwMode="auto">
          <a:xfrm>
            <a:off x="827088" y="1308100"/>
            <a:ext cx="7062787" cy="830263"/>
          </a:xfrm>
          <a:prstGeom prst="rect">
            <a:avLst/>
          </a:prstGeom>
          <a:noFill/>
          <a:ln w="9525">
            <a:noFill/>
            <a:miter lim="800000"/>
            <a:headEnd/>
            <a:tailEnd/>
          </a:ln>
        </p:spPr>
        <p:txBody>
          <a:bodyPr>
            <a:spAutoFit/>
          </a:bodyPr>
          <a:lstStyle/>
          <a:p>
            <a:pPr eaLnBrk="1" hangingPunct="1">
              <a:spcBef>
                <a:spcPts val="0"/>
              </a:spcBef>
              <a:defRPr/>
            </a:pPr>
            <a:r>
              <a:rPr lang="en-US" sz="2400" dirty="0" err="1">
                <a:solidFill>
                  <a:srgbClr val="00B0F0"/>
                </a:solidFill>
                <a:latin typeface="+mj-lt"/>
              </a:rPr>
              <a:t>Vì</a:t>
            </a:r>
            <a:r>
              <a:rPr lang="en-US" sz="2400" dirty="0">
                <a:solidFill>
                  <a:srgbClr val="00B0F0"/>
                </a:solidFill>
                <a:latin typeface="+mj-lt"/>
              </a:rPr>
              <a:t> </a:t>
            </a:r>
            <a:r>
              <a:rPr lang="en-US" sz="2400" dirty="0" err="1">
                <a:solidFill>
                  <a:srgbClr val="00B0F0"/>
                </a:solidFill>
                <a:latin typeface="+mj-lt"/>
              </a:rPr>
              <a:t>điện</a:t>
            </a:r>
            <a:r>
              <a:rPr lang="en-US" sz="2400" dirty="0">
                <a:solidFill>
                  <a:srgbClr val="00B0F0"/>
                </a:solidFill>
                <a:latin typeface="+mj-lt"/>
              </a:rPr>
              <a:t> </a:t>
            </a:r>
            <a:r>
              <a:rPr lang="en-US" sz="2400" dirty="0" err="1">
                <a:solidFill>
                  <a:srgbClr val="00B0F0"/>
                </a:solidFill>
                <a:latin typeface="+mj-lt"/>
              </a:rPr>
              <a:t>trở</a:t>
            </a:r>
            <a:r>
              <a:rPr lang="en-US" sz="2400" dirty="0">
                <a:solidFill>
                  <a:srgbClr val="00B0F0"/>
                </a:solidFill>
                <a:latin typeface="+mj-lt"/>
              </a:rPr>
              <a:t> </a:t>
            </a:r>
            <a:r>
              <a:rPr lang="en-US" sz="2400" dirty="0" err="1">
                <a:solidFill>
                  <a:srgbClr val="00B0F0"/>
                </a:solidFill>
                <a:latin typeface="+mj-lt"/>
              </a:rPr>
              <a:t>biến</a:t>
            </a:r>
            <a:r>
              <a:rPr lang="en-US" sz="2400" dirty="0">
                <a:solidFill>
                  <a:srgbClr val="00B0F0"/>
                </a:solidFill>
                <a:latin typeface="+mj-lt"/>
              </a:rPr>
              <a:t> </a:t>
            </a:r>
            <a:r>
              <a:rPr lang="en-US" sz="2400" dirty="0" err="1">
                <a:solidFill>
                  <a:srgbClr val="00B0F0"/>
                </a:solidFill>
                <a:latin typeface="+mj-lt"/>
              </a:rPr>
              <a:t>trở</a:t>
            </a:r>
            <a:r>
              <a:rPr lang="en-US" sz="2400" dirty="0">
                <a:solidFill>
                  <a:srgbClr val="00B0F0"/>
                </a:solidFill>
                <a:latin typeface="+mj-lt"/>
              </a:rPr>
              <a:t> </a:t>
            </a:r>
            <a:r>
              <a:rPr lang="en-US" sz="2400" dirty="0" err="1">
                <a:solidFill>
                  <a:srgbClr val="00B0F0"/>
                </a:solidFill>
                <a:latin typeface="+mj-lt"/>
              </a:rPr>
              <a:t>giảm</a:t>
            </a:r>
            <a:r>
              <a:rPr lang="en-US" sz="2400" dirty="0">
                <a:solidFill>
                  <a:srgbClr val="00B0F0"/>
                </a:solidFill>
                <a:latin typeface="+mj-lt"/>
              </a:rPr>
              <a:t> </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điện</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trở</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cả</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mạch</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giảm</a:t>
            </a:r>
            <a:r>
              <a:rPr lang="en-US" sz="2400" dirty="0">
                <a:solidFill>
                  <a:srgbClr val="00B0F0"/>
                </a:solidFill>
                <a:latin typeface="Times New Roman" panose="02020603050405020304" pitchFamily="18" charset="0"/>
                <a:cs typeface="Times New Roman" panose="02020603050405020304" pitchFamily="18" charset="0"/>
              </a:rPr>
              <a:t> </a:t>
            </a:r>
          </a:p>
          <a:p>
            <a:pPr eaLnBrk="1" hangingPunct="1">
              <a:spcBef>
                <a:spcPts val="0"/>
              </a:spcBef>
              <a:defRPr/>
            </a:pPr>
            <a:r>
              <a:rPr lang="en-US" sz="2400" dirty="0" err="1">
                <a:solidFill>
                  <a:srgbClr val="00B0F0"/>
                </a:solidFill>
                <a:latin typeface="Times New Roman" panose="02020603050405020304" pitchFamily="18" charset="0"/>
                <a:cs typeface="Times New Roman" panose="02020603050405020304" pitchFamily="18" charset="0"/>
              </a:rPr>
              <a:t>mà</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hiệu</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điện</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thế</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đặt</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vào</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hai</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đầu</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mạch</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không</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đổi</a:t>
            </a:r>
            <a:endParaRPr lang="en-US" sz="2400" dirty="0">
              <a:solidFill>
                <a:srgbClr val="00B0F0"/>
              </a:solidFill>
              <a:latin typeface="+mj-lt"/>
            </a:endParaRPr>
          </a:p>
        </p:txBody>
      </p:sp>
      <p:sp>
        <p:nvSpPr>
          <p:cNvPr id="3" name="Hình chữ nhật 2"/>
          <p:cNvSpPr>
            <a:spLocks noChangeArrowheads="1"/>
          </p:cNvSpPr>
          <p:nvPr/>
        </p:nvSpPr>
        <p:spPr bwMode="auto">
          <a:xfrm>
            <a:off x="7621588" y="1231900"/>
            <a:ext cx="3708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B0F0"/>
                </a:solidFill>
                <a:latin typeface="Times New Roman" panose="02020603050405020304" pitchFamily="18" charset="0"/>
                <a:cs typeface="Times New Roman" panose="02020603050405020304" pitchFamily="18" charset="0"/>
              </a:rPr>
              <a:t>→ cường độ dòng điện tăng </a:t>
            </a:r>
          </a:p>
          <a:p>
            <a:pPr eaLnBrk="1" hangingPunct="1">
              <a:spcBef>
                <a:spcPct val="0"/>
              </a:spcBef>
              <a:buFontTx/>
              <a:buNone/>
            </a:pPr>
            <a:r>
              <a:rPr lang="en-US" altLang="vi-VN" sz="2400">
                <a:solidFill>
                  <a:srgbClr val="00B0F0"/>
                </a:solidFill>
                <a:latin typeface="Times New Roman" panose="02020603050405020304" pitchFamily="18" charset="0"/>
                <a:cs typeface="Times New Roman" panose="02020603050405020304" pitchFamily="18" charset="0"/>
              </a:rPr>
              <a:t>→ đền sáng mạnh</a:t>
            </a:r>
            <a:endParaRPr lang="en-US" altLang="vi-VN" sz="2400">
              <a:solidFill>
                <a:srgbClr val="00B0F0"/>
              </a:solidFill>
            </a:endParaRPr>
          </a:p>
        </p:txBody>
      </p:sp>
      <p:sp>
        <p:nvSpPr>
          <p:cNvPr id="4" name="Ngoặc móc Phải 3"/>
          <p:cNvSpPr/>
          <p:nvPr/>
        </p:nvSpPr>
        <p:spPr>
          <a:xfrm>
            <a:off x="7370763" y="1236663"/>
            <a:ext cx="211137" cy="939800"/>
          </a:xfrm>
          <a:prstGeom prst="rightBrace">
            <a:avLst/>
          </a:prstGeom>
          <a:ln/>
        </p:spPr>
        <p:style>
          <a:lnRef idx="3">
            <a:schemeClr val="accent2"/>
          </a:lnRef>
          <a:fillRef idx="0">
            <a:schemeClr val="accent2"/>
          </a:fillRef>
          <a:effectRef idx="2">
            <a:schemeClr val="accent2"/>
          </a:effectRef>
          <a:fontRef idx="minor">
            <a:schemeClr val="tx1"/>
          </a:fontRef>
        </p:style>
        <p:txBody>
          <a:bodyPr anchor="ctr"/>
          <a:lstStyle/>
          <a:p>
            <a:pPr algn="ctr" eaLnBrk="1" hangingPunct="1">
              <a:defRPr/>
            </a:pPr>
            <a:endParaRPr lang="vi-VN"/>
          </a:p>
        </p:txBody>
      </p:sp>
      <p:grpSp>
        <p:nvGrpSpPr>
          <p:cNvPr id="14" name="Nhóm 13"/>
          <p:cNvGrpSpPr>
            <a:grpSpLocks/>
          </p:cNvGrpSpPr>
          <p:nvPr/>
        </p:nvGrpSpPr>
        <p:grpSpPr bwMode="auto">
          <a:xfrm>
            <a:off x="2468563" y="2503488"/>
            <a:ext cx="8934450" cy="4278312"/>
            <a:chOff x="2468563" y="2503488"/>
            <a:chExt cx="8934450" cy="4278312"/>
          </a:xfrm>
        </p:grpSpPr>
        <p:grpSp>
          <p:nvGrpSpPr>
            <p:cNvPr id="14352" name="Nhóm 12"/>
            <p:cNvGrpSpPr>
              <a:grpSpLocks/>
            </p:cNvGrpSpPr>
            <p:nvPr/>
          </p:nvGrpSpPr>
          <p:grpSpPr bwMode="auto">
            <a:xfrm>
              <a:off x="2468563" y="2503488"/>
              <a:ext cx="8934450" cy="4278312"/>
              <a:chOff x="2468563" y="2503488"/>
              <a:chExt cx="8934450" cy="4278312"/>
            </a:xfrm>
          </p:grpSpPr>
          <p:pic>
            <p:nvPicPr>
              <p:cNvPr id="14354"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313" y="5029200"/>
                <a:ext cx="224313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5"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563" y="4086225"/>
                <a:ext cx="285115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56" name="Nhóm 61"/>
              <p:cNvGrpSpPr>
                <a:grpSpLocks/>
              </p:cNvGrpSpPr>
              <p:nvPr/>
            </p:nvGrpSpPr>
            <p:grpSpPr bwMode="auto">
              <a:xfrm>
                <a:off x="6429375" y="2503488"/>
                <a:ext cx="4973638" cy="2392362"/>
                <a:chOff x="6428764" y="1640002"/>
                <a:chExt cx="4974786" cy="2393345"/>
              </a:xfrm>
            </p:grpSpPr>
            <p:sp>
              <p:nvSpPr>
                <p:cNvPr id="14370" name="Rectangle 138"/>
                <p:cNvSpPr>
                  <a:spLocks noChangeArrowheads="1"/>
                </p:cNvSpPr>
                <p:nvPr/>
              </p:nvSpPr>
              <p:spPr bwMode="auto">
                <a:xfrm>
                  <a:off x="6871677" y="2889364"/>
                  <a:ext cx="230187" cy="152400"/>
                </a:xfrm>
                <a:prstGeom prst="rect">
                  <a:avLst/>
                </a:prstGeom>
                <a:solidFill>
                  <a:srgbClr val="9900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sp>
              <p:nvSpPr>
                <p:cNvPr id="14371" name="Rectangle 139"/>
                <p:cNvSpPr>
                  <a:spLocks noChangeArrowheads="1"/>
                </p:cNvSpPr>
                <p:nvPr/>
              </p:nvSpPr>
              <p:spPr bwMode="auto">
                <a:xfrm>
                  <a:off x="10173677" y="2868727"/>
                  <a:ext cx="230187" cy="152400"/>
                </a:xfrm>
                <a:prstGeom prst="rect">
                  <a:avLst/>
                </a:prstGeom>
                <a:solidFill>
                  <a:srgbClr val="9900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grpSp>
              <p:nvGrpSpPr>
                <p:cNvPr id="14372" name="Group 141"/>
                <p:cNvGrpSpPr>
                  <a:grpSpLocks/>
                </p:cNvGrpSpPr>
                <p:nvPr/>
              </p:nvGrpSpPr>
              <p:grpSpPr bwMode="auto">
                <a:xfrm>
                  <a:off x="7274902" y="2524239"/>
                  <a:ext cx="2763837" cy="538163"/>
                  <a:chOff x="1695" y="2402"/>
                  <a:chExt cx="1741" cy="339"/>
                </a:xfrm>
              </p:grpSpPr>
              <p:sp>
                <p:nvSpPr>
                  <p:cNvPr id="14385" name="Rectangle 142"/>
                  <p:cNvSpPr>
                    <a:spLocks noChangeArrowheads="1"/>
                  </p:cNvSpPr>
                  <p:nvPr/>
                </p:nvSpPr>
                <p:spPr bwMode="auto">
                  <a:xfrm>
                    <a:off x="1695" y="2426"/>
                    <a:ext cx="1741" cy="290"/>
                  </a:xfrm>
                  <a:prstGeom prst="rect">
                    <a:avLst/>
                  </a:prstGeom>
                  <a:gradFill rotWithShape="1">
                    <a:gsLst>
                      <a:gs pos="0">
                        <a:schemeClr val="bg1"/>
                      </a:gs>
                      <a:gs pos="100000">
                        <a:schemeClr val="bg2"/>
                      </a:gs>
                    </a:gsLst>
                    <a:lin ang="5400000" scaled="1"/>
                  </a:gradFill>
                  <a:ln w="190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sp>
                <p:nvSpPr>
                  <p:cNvPr id="14386" name="Line 143"/>
                  <p:cNvSpPr>
                    <a:spLocks noChangeShapeType="1"/>
                  </p:cNvSpPr>
                  <p:nvPr/>
                </p:nvSpPr>
                <p:spPr bwMode="auto">
                  <a:xfrm>
                    <a:off x="1719"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387" name="Line 144"/>
                  <p:cNvSpPr>
                    <a:spLocks noChangeShapeType="1"/>
                  </p:cNvSpPr>
                  <p:nvPr/>
                </p:nvSpPr>
                <p:spPr bwMode="auto">
                  <a:xfrm>
                    <a:off x="1816"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388" name="Line 145"/>
                  <p:cNvSpPr>
                    <a:spLocks noChangeShapeType="1"/>
                  </p:cNvSpPr>
                  <p:nvPr/>
                </p:nvSpPr>
                <p:spPr bwMode="auto">
                  <a:xfrm>
                    <a:off x="1913"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389" name="Line 146"/>
                  <p:cNvSpPr>
                    <a:spLocks noChangeShapeType="1"/>
                  </p:cNvSpPr>
                  <p:nvPr/>
                </p:nvSpPr>
                <p:spPr bwMode="auto">
                  <a:xfrm>
                    <a:off x="2010"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390" name="Line 147"/>
                  <p:cNvSpPr>
                    <a:spLocks noChangeShapeType="1"/>
                  </p:cNvSpPr>
                  <p:nvPr/>
                </p:nvSpPr>
                <p:spPr bwMode="auto">
                  <a:xfrm>
                    <a:off x="2107"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391" name="Line 148"/>
                  <p:cNvSpPr>
                    <a:spLocks noChangeShapeType="1"/>
                  </p:cNvSpPr>
                  <p:nvPr/>
                </p:nvSpPr>
                <p:spPr bwMode="auto">
                  <a:xfrm>
                    <a:off x="2202"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392" name="Line 149"/>
                  <p:cNvSpPr>
                    <a:spLocks noChangeShapeType="1"/>
                  </p:cNvSpPr>
                  <p:nvPr/>
                </p:nvSpPr>
                <p:spPr bwMode="auto">
                  <a:xfrm>
                    <a:off x="2299"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393" name="Line 150"/>
                  <p:cNvSpPr>
                    <a:spLocks noChangeShapeType="1"/>
                  </p:cNvSpPr>
                  <p:nvPr/>
                </p:nvSpPr>
                <p:spPr bwMode="auto">
                  <a:xfrm>
                    <a:off x="2396"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394" name="Line 151"/>
                  <p:cNvSpPr>
                    <a:spLocks noChangeShapeType="1"/>
                  </p:cNvSpPr>
                  <p:nvPr/>
                </p:nvSpPr>
                <p:spPr bwMode="auto">
                  <a:xfrm>
                    <a:off x="2493"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395" name="Line 152"/>
                  <p:cNvSpPr>
                    <a:spLocks noChangeShapeType="1"/>
                  </p:cNvSpPr>
                  <p:nvPr/>
                </p:nvSpPr>
                <p:spPr bwMode="auto">
                  <a:xfrm>
                    <a:off x="2590"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396" name="Line 153"/>
                  <p:cNvSpPr>
                    <a:spLocks noChangeShapeType="1"/>
                  </p:cNvSpPr>
                  <p:nvPr/>
                </p:nvSpPr>
                <p:spPr bwMode="auto">
                  <a:xfrm>
                    <a:off x="2686"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397" name="Line 154"/>
                  <p:cNvSpPr>
                    <a:spLocks noChangeShapeType="1"/>
                  </p:cNvSpPr>
                  <p:nvPr/>
                </p:nvSpPr>
                <p:spPr bwMode="auto">
                  <a:xfrm>
                    <a:off x="2783"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398" name="Line 155"/>
                  <p:cNvSpPr>
                    <a:spLocks noChangeShapeType="1"/>
                  </p:cNvSpPr>
                  <p:nvPr/>
                </p:nvSpPr>
                <p:spPr bwMode="auto">
                  <a:xfrm>
                    <a:off x="2880"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399" name="Line 156"/>
                  <p:cNvSpPr>
                    <a:spLocks noChangeShapeType="1"/>
                  </p:cNvSpPr>
                  <p:nvPr/>
                </p:nvSpPr>
                <p:spPr bwMode="auto">
                  <a:xfrm>
                    <a:off x="2977"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400" name="Line 157"/>
                  <p:cNvSpPr>
                    <a:spLocks noChangeShapeType="1"/>
                  </p:cNvSpPr>
                  <p:nvPr/>
                </p:nvSpPr>
                <p:spPr bwMode="auto">
                  <a:xfrm>
                    <a:off x="3074"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401" name="Line 158"/>
                  <p:cNvSpPr>
                    <a:spLocks noChangeShapeType="1"/>
                  </p:cNvSpPr>
                  <p:nvPr/>
                </p:nvSpPr>
                <p:spPr bwMode="auto">
                  <a:xfrm>
                    <a:off x="3170"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402" name="Line 159"/>
                  <p:cNvSpPr>
                    <a:spLocks noChangeShapeType="1"/>
                  </p:cNvSpPr>
                  <p:nvPr/>
                </p:nvSpPr>
                <p:spPr bwMode="auto">
                  <a:xfrm>
                    <a:off x="3267"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403" name="Line 160"/>
                  <p:cNvSpPr>
                    <a:spLocks noChangeShapeType="1"/>
                  </p:cNvSpPr>
                  <p:nvPr/>
                </p:nvSpPr>
                <p:spPr bwMode="auto">
                  <a:xfrm>
                    <a:off x="3340" y="2426"/>
                    <a:ext cx="48" cy="16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4373" name="Rectangle 161"/>
                <p:cNvSpPr>
                  <a:spLocks noChangeArrowheads="1"/>
                </p:cNvSpPr>
                <p:nvPr/>
              </p:nvSpPr>
              <p:spPr bwMode="auto">
                <a:xfrm>
                  <a:off x="6966927" y="2178164"/>
                  <a:ext cx="3379787" cy="115888"/>
                </a:xfrm>
                <a:prstGeom prst="rect">
                  <a:avLst/>
                </a:prstGeom>
                <a:solidFill>
                  <a:srgbClr val="9900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sp>
              <p:nvSpPr>
                <p:cNvPr id="14374" name="Freeform 162"/>
                <p:cNvSpPr>
                  <a:spLocks/>
                </p:cNvSpPr>
                <p:nvPr/>
              </p:nvSpPr>
              <p:spPr bwMode="auto">
                <a:xfrm>
                  <a:off x="6698639" y="1909877"/>
                  <a:ext cx="614363" cy="1535112"/>
                </a:xfrm>
                <a:custGeom>
                  <a:avLst/>
                  <a:gdLst>
                    <a:gd name="T0" fmla="*/ 2147483646 w 387"/>
                    <a:gd name="T1" fmla="*/ 0 h 1161"/>
                    <a:gd name="T2" fmla="*/ 2147483646 w 387"/>
                    <a:gd name="T3" fmla="*/ 2147483646 h 1161"/>
                    <a:gd name="T4" fmla="*/ 0 w 387"/>
                    <a:gd name="T5" fmla="*/ 2147483646 h 1161"/>
                    <a:gd name="T6" fmla="*/ 0 w 387"/>
                    <a:gd name="T7" fmla="*/ 2147483646 h 1161"/>
                    <a:gd name="T8" fmla="*/ 2147483646 w 387"/>
                    <a:gd name="T9" fmla="*/ 2147483646 h 1161"/>
                    <a:gd name="T10" fmla="*/ 2147483646 w 387"/>
                    <a:gd name="T11" fmla="*/ 2147483646 h 1161"/>
                    <a:gd name="T12" fmla="*/ 2147483646 w 387"/>
                    <a:gd name="T13" fmla="*/ 0 h 1161"/>
                    <a:gd name="T14" fmla="*/ 0 60000 65536"/>
                    <a:gd name="T15" fmla="*/ 0 60000 65536"/>
                    <a:gd name="T16" fmla="*/ 0 60000 65536"/>
                    <a:gd name="T17" fmla="*/ 0 60000 65536"/>
                    <a:gd name="T18" fmla="*/ 0 60000 65536"/>
                    <a:gd name="T19" fmla="*/ 0 60000 65536"/>
                    <a:gd name="T20" fmla="*/ 0 60000 65536"/>
                    <a:gd name="T21" fmla="*/ 0 w 387"/>
                    <a:gd name="T22" fmla="*/ 0 h 1161"/>
                    <a:gd name="T23" fmla="*/ 387 w 387"/>
                    <a:gd name="T24" fmla="*/ 1161 h 1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161">
                      <a:moveTo>
                        <a:pt x="363" y="0"/>
                      </a:moveTo>
                      <a:lnTo>
                        <a:pt x="387" y="1161"/>
                      </a:lnTo>
                      <a:lnTo>
                        <a:pt x="0" y="1161"/>
                      </a:lnTo>
                      <a:lnTo>
                        <a:pt x="0" y="992"/>
                      </a:lnTo>
                      <a:lnTo>
                        <a:pt x="242" y="992"/>
                      </a:lnTo>
                      <a:lnTo>
                        <a:pt x="242" y="24"/>
                      </a:lnTo>
                      <a:lnTo>
                        <a:pt x="363" y="0"/>
                      </a:lnTo>
                      <a:close/>
                    </a:path>
                  </a:pathLst>
                </a:custGeom>
                <a:solidFill>
                  <a:schemeClr val="bg2"/>
                </a:solidFill>
                <a:ln w="9525">
                  <a:solidFill>
                    <a:schemeClr val="tx1"/>
                  </a:solidFill>
                  <a:round/>
                  <a:headEnd/>
                  <a:tailEnd/>
                </a:ln>
              </p:spPr>
              <p:txBody>
                <a:bodyPr/>
                <a:lstStyle/>
                <a:p>
                  <a:endParaRPr lang="vi-VN"/>
                </a:p>
              </p:txBody>
            </p:sp>
            <p:sp>
              <p:nvSpPr>
                <p:cNvPr id="14375" name="Freeform 163"/>
                <p:cNvSpPr>
                  <a:spLocks/>
                </p:cNvSpPr>
                <p:nvPr/>
              </p:nvSpPr>
              <p:spPr bwMode="auto">
                <a:xfrm rot="21550303" flipH="1">
                  <a:off x="9981589" y="1909877"/>
                  <a:ext cx="576263" cy="1535112"/>
                </a:xfrm>
                <a:custGeom>
                  <a:avLst/>
                  <a:gdLst>
                    <a:gd name="T0" fmla="*/ 2147483646 w 387"/>
                    <a:gd name="T1" fmla="*/ 0 h 1161"/>
                    <a:gd name="T2" fmla="*/ 2147483646 w 387"/>
                    <a:gd name="T3" fmla="*/ 2147483646 h 1161"/>
                    <a:gd name="T4" fmla="*/ 0 w 387"/>
                    <a:gd name="T5" fmla="*/ 2147483646 h 1161"/>
                    <a:gd name="T6" fmla="*/ 0 w 387"/>
                    <a:gd name="T7" fmla="*/ 2147483646 h 1161"/>
                    <a:gd name="T8" fmla="*/ 2147483646 w 387"/>
                    <a:gd name="T9" fmla="*/ 2147483646 h 1161"/>
                    <a:gd name="T10" fmla="*/ 2147483646 w 387"/>
                    <a:gd name="T11" fmla="*/ 2147483646 h 1161"/>
                    <a:gd name="T12" fmla="*/ 2147483646 w 387"/>
                    <a:gd name="T13" fmla="*/ 0 h 1161"/>
                    <a:gd name="T14" fmla="*/ 0 60000 65536"/>
                    <a:gd name="T15" fmla="*/ 0 60000 65536"/>
                    <a:gd name="T16" fmla="*/ 0 60000 65536"/>
                    <a:gd name="T17" fmla="*/ 0 60000 65536"/>
                    <a:gd name="T18" fmla="*/ 0 60000 65536"/>
                    <a:gd name="T19" fmla="*/ 0 60000 65536"/>
                    <a:gd name="T20" fmla="*/ 0 60000 65536"/>
                    <a:gd name="T21" fmla="*/ 0 w 387"/>
                    <a:gd name="T22" fmla="*/ 0 h 1161"/>
                    <a:gd name="T23" fmla="*/ 387 w 387"/>
                    <a:gd name="T24" fmla="*/ 1161 h 1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161">
                      <a:moveTo>
                        <a:pt x="363" y="0"/>
                      </a:moveTo>
                      <a:lnTo>
                        <a:pt x="387" y="1161"/>
                      </a:lnTo>
                      <a:lnTo>
                        <a:pt x="0" y="1161"/>
                      </a:lnTo>
                      <a:lnTo>
                        <a:pt x="0" y="992"/>
                      </a:lnTo>
                      <a:lnTo>
                        <a:pt x="242" y="992"/>
                      </a:lnTo>
                      <a:lnTo>
                        <a:pt x="242" y="24"/>
                      </a:lnTo>
                      <a:lnTo>
                        <a:pt x="363" y="0"/>
                      </a:lnTo>
                      <a:close/>
                    </a:path>
                  </a:pathLst>
                </a:custGeom>
                <a:solidFill>
                  <a:schemeClr val="bg2"/>
                </a:solidFill>
                <a:ln w="9525">
                  <a:solidFill>
                    <a:schemeClr val="tx1"/>
                  </a:solidFill>
                  <a:round/>
                  <a:headEnd/>
                  <a:tailEnd/>
                </a:ln>
              </p:spPr>
              <p:txBody>
                <a:bodyPr/>
                <a:lstStyle/>
                <a:p>
                  <a:endParaRPr lang="vi-VN"/>
                </a:p>
              </p:txBody>
            </p:sp>
            <p:sp>
              <p:nvSpPr>
                <p:cNvPr id="14376" name="Freeform 165"/>
                <p:cNvSpPr>
                  <a:spLocks/>
                </p:cNvSpPr>
                <p:nvPr/>
              </p:nvSpPr>
              <p:spPr bwMode="auto">
                <a:xfrm>
                  <a:off x="6428764" y="2965564"/>
                  <a:ext cx="461963" cy="1017588"/>
                </a:xfrm>
                <a:custGeom>
                  <a:avLst/>
                  <a:gdLst>
                    <a:gd name="T0" fmla="*/ 2147483646 w 290"/>
                    <a:gd name="T1" fmla="*/ 0 h 533"/>
                    <a:gd name="T2" fmla="*/ 0 w 290"/>
                    <a:gd name="T3" fmla="*/ 0 h 533"/>
                    <a:gd name="T4" fmla="*/ 0 w 290"/>
                    <a:gd name="T5" fmla="*/ 2147483646 h 533"/>
                    <a:gd name="T6" fmla="*/ 0 60000 65536"/>
                    <a:gd name="T7" fmla="*/ 0 60000 65536"/>
                    <a:gd name="T8" fmla="*/ 0 60000 65536"/>
                    <a:gd name="T9" fmla="*/ 0 w 290"/>
                    <a:gd name="T10" fmla="*/ 0 h 533"/>
                    <a:gd name="T11" fmla="*/ 290 w 290"/>
                    <a:gd name="T12" fmla="*/ 533 h 533"/>
                  </a:gdLst>
                  <a:ahLst/>
                  <a:cxnLst>
                    <a:cxn ang="T6">
                      <a:pos x="T0" y="T1"/>
                    </a:cxn>
                    <a:cxn ang="T7">
                      <a:pos x="T2" y="T3"/>
                    </a:cxn>
                    <a:cxn ang="T8">
                      <a:pos x="T4" y="T5"/>
                    </a:cxn>
                  </a:cxnLst>
                  <a:rect l="T9" t="T10" r="T11" b="T12"/>
                  <a:pathLst>
                    <a:path w="290" h="533">
                      <a:moveTo>
                        <a:pt x="290" y="0"/>
                      </a:moveTo>
                      <a:lnTo>
                        <a:pt x="0" y="0"/>
                      </a:lnTo>
                      <a:lnTo>
                        <a:pt x="0" y="533"/>
                      </a:ln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4377" name="Freeform 166"/>
                <p:cNvSpPr>
                  <a:spLocks/>
                </p:cNvSpPr>
                <p:nvPr/>
              </p:nvSpPr>
              <p:spPr bwMode="auto">
                <a:xfrm flipH="1">
                  <a:off x="10310202" y="2214677"/>
                  <a:ext cx="654050" cy="1804987"/>
                </a:xfrm>
                <a:custGeom>
                  <a:avLst/>
                  <a:gdLst>
                    <a:gd name="T0" fmla="*/ 2147483646 w 290"/>
                    <a:gd name="T1" fmla="*/ 0 h 533"/>
                    <a:gd name="T2" fmla="*/ 0 w 290"/>
                    <a:gd name="T3" fmla="*/ 0 h 533"/>
                    <a:gd name="T4" fmla="*/ 0 w 290"/>
                    <a:gd name="T5" fmla="*/ 2147483646 h 533"/>
                    <a:gd name="T6" fmla="*/ 0 60000 65536"/>
                    <a:gd name="T7" fmla="*/ 0 60000 65536"/>
                    <a:gd name="T8" fmla="*/ 0 60000 65536"/>
                    <a:gd name="T9" fmla="*/ 0 w 290"/>
                    <a:gd name="T10" fmla="*/ 0 h 533"/>
                    <a:gd name="T11" fmla="*/ 290 w 290"/>
                    <a:gd name="T12" fmla="*/ 533 h 533"/>
                  </a:gdLst>
                  <a:ahLst/>
                  <a:cxnLst>
                    <a:cxn ang="T6">
                      <a:pos x="T0" y="T1"/>
                    </a:cxn>
                    <a:cxn ang="T7">
                      <a:pos x="T2" y="T3"/>
                    </a:cxn>
                    <a:cxn ang="T8">
                      <a:pos x="T4" y="T5"/>
                    </a:cxn>
                  </a:cxnLst>
                  <a:rect l="T9" t="T10" r="T11" b="T12"/>
                  <a:pathLst>
                    <a:path w="290" h="533">
                      <a:moveTo>
                        <a:pt x="290" y="0"/>
                      </a:moveTo>
                      <a:lnTo>
                        <a:pt x="0" y="0"/>
                      </a:lnTo>
                      <a:lnTo>
                        <a:pt x="0" y="533"/>
                      </a:ln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4378" name="Text Box 170"/>
                <p:cNvSpPr txBox="1">
                  <a:spLocks noChangeArrowheads="1"/>
                </p:cNvSpPr>
                <p:nvPr/>
              </p:nvSpPr>
              <p:spPr bwMode="auto">
                <a:xfrm>
                  <a:off x="8541727" y="1640002"/>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C</a:t>
                  </a:r>
                </a:p>
              </p:txBody>
            </p:sp>
            <p:sp>
              <p:nvSpPr>
                <p:cNvPr id="14379" name="Text Box 171"/>
                <p:cNvSpPr txBox="1">
                  <a:spLocks noChangeArrowheads="1"/>
                </p:cNvSpPr>
                <p:nvPr/>
              </p:nvSpPr>
              <p:spPr bwMode="auto">
                <a:xfrm>
                  <a:off x="10230827" y="1793989"/>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N</a:t>
                  </a:r>
                </a:p>
              </p:txBody>
            </p:sp>
            <p:sp>
              <p:nvSpPr>
                <p:cNvPr id="14380" name="Text Box 172"/>
                <p:cNvSpPr txBox="1">
                  <a:spLocks noChangeArrowheads="1"/>
                </p:cNvSpPr>
                <p:nvPr/>
              </p:nvSpPr>
              <p:spPr bwMode="auto">
                <a:xfrm>
                  <a:off x="6658952" y="1871777"/>
                  <a:ext cx="344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M</a:t>
                  </a:r>
                </a:p>
              </p:txBody>
            </p:sp>
            <p:sp>
              <p:nvSpPr>
                <p:cNvPr id="14381" name="Text Box 173"/>
                <p:cNvSpPr txBox="1">
                  <a:spLocks noChangeArrowheads="1"/>
                </p:cNvSpPr>
                <p:nvPr/>
              </p:nvSpPr>
              <p:spPr bwMode="auto">
                <a:xfrm>
                  <a:off x="6582752" y="2562339"/>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A</a:t>
                  </a:r>
                </a:p>
              </p:txBody>
            </p:sp>
            <p:sp>
              <p:nvSpPr>
                <p:cNvPr id="14382" name="Text Box 174"/>
                <p:cNvSpPr txBox="1">
                  <a:spLocks noChangeArrowheads="1"/>
                </p:cNvSpPr>
                <p:nvPr/>
              </p:nvSpPr>
              <p:spPr bwMode="auto">
                <a:xfrm>
                  <a:off x="10346714" y="2524239"/>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B</a:t>
                  </a:r>
                </a:p>
              </p:txBody>
            </p:sp>
            <p:sp>
              <p:nvSpPr>
                <p:cNvPr id="14383" name="Text Box 175"/>
                <p:cNvSpPr txBox="1">
                  <a:spLocks noChangeArrowheads="1"/>
                </p:cNvSpPr>
                <p:nvPr/>
              </p:nvSpPr>
              <p:spPr bwMode="auto">
                <a:xfrm>
                  <a:off x="6468452" y="3636472"/>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a:t>
                  </a:r>
                </a:p>
              </p:txBody>
            </p:sp>
            <p:sp>
              <p:nvSpPr>
                <p:cNvPr id="14384" name="Text Box 176"/>
                <p:cNvSpPr txBox="1">
                  <a:spLocks noChangeArrowheads="1"/>
                </p:cNvSpPr>
                <p:nvPr/>
              </p:nvSpPr>
              <p:spPr bwMode="auto">
                <a:xfrm>
                  <a:off x="10979687" y="3524681"/>
                  <a:ext cx="423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_</a:t>
                  </a:r>
                </a:p>
              </p:txBody>
            </p:sp>
          </p:grpSp>
          <p:grpSp>
            <p:nvGrpSpPr>
              <p:cNvPr id="14357" name="Nhóm 9"/>
              <p:cNvGrpSpPr>
                <a:grpSpLocks/>
              </p:cNvGrpSpPr>
              <p:nvPr/>
            </p:nvGrpSpPr>
            <p:grpSpPr bwMode="auto">
              <a:xfrm>
                <a:off x="4877630" y="4724400"/>
                <a:ext cx="1592254" cy="883004"/>
                <a:chOff x="4848224" y="4867885"/>
                <a:chExt cx="1592254" cy="731227"/>
              </a:xfrm>
            </p:grpSpPr>
            <p:cxnSp>
              <p:nvCxnSpPr>
                <p:cNvPr id="7" name="Đường nối Thẳng 6"/>
                <p:cNvCxnSpPr/>
                <p:nvPr/>
              </p:nvCxnSpPr>
              <p:spPr>
                <a:xfrm>
                  <a:off x="4848982" y="5598819"/>
                  <a:ext cx="15922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flipV="1">
                  <a:off x="6412669" y="4867885"/>
                  <a:ext cx="0" cy="730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358" name="Nhóm 65"/>
              <p:cNvGrpSpPr>
                <a:grpSpLocks/>
              </p:cNvGrpSpPr>
              <p:nvPr/>
            </p:nvGrpSpPr>
            <p:grpSpPr bwMode="auto">
              <a:xfrm>
                <a:off x="8647443" y="4784106"/>
                <a:ext cx="2360381" cy="1767956"/>
                <a:chOff x="4848224" y="4867885"/>
                <a:chExt cx="1592254" cy="731227"/>
              </a:xfrm>
            </p:grpSpPr>
            <p:cxnSp>
              <p:nvCxnSpPr>
                <p:cNvPr id="67" name="Đường nối Thẳng 66"/>
                <p:cNvCxnSpPr/>
                <p:nvPr/>
              </p:nvCxnSpPr>
              <p:spPr>
                <a:xfrm>
                  <a:off x="4848001" y="5598926"/>
                  <a:ext cx="159241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 name="Đường nối Thẳng 67"/>
                <p:cNvCxnSpPr/>
                <p:nvPr/>
              </p:nvCxnSpPr>
              <p:spPr>
                <a:xfrm flipV="1">
                  <a:off x="6411498" y="4868141"/>
                  <a:ext cx="0" cy="73078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359" name="Nhóm 10"/>
              <p:cNvGrpSpPr>
                <a:grpSpLocks/>
              </p:cNvGrpSpPr>
              <p:nvPr/>
            </p:nvGrpSpPr>
            <p:grpSpPr bwMode="auto">
              <a:xfrm>
                <a:off x="4517904" y="5607405"/>
                <a:ext cx="3254496" cy="973233"/>
                <a:chOff x="4517904" y="5607405"/>
                <a:chExt cx="3254496" cy="973233"/>
              </a:xfrm>
            </p:grpSpPr>
            <p:grpSp>
              <p:nvGrpSpPr>
                <p:cNvPr id="14360" name="Nhóm 57"/>
                <p:cNvGrpSpPr>
                  <a:grpSpLocks/>
                </p:cNvGrpSpPr>
                <p:nvPr/>
              </p:nvGrpSpPr>
              <p:grpSpPr bwMode="auto">
                <a:xfrm rot="5400000">
                  <a:off x="4540897" y="5584412"/>
                  <a:ext cx="936271" cy="982257"/>
                  <a:chOff x="4848224" y="4867885"/>
                  <a:chExt cx="1592254" cy="731227"/>
                </a:xfrm>
              </p:grpSpPr>
              <p:cxnSp>
                <p:nvCxnSpPr>
                  <p:cNvPr id="59" name="Đường nối Thẳng 58"/>
                  <p:cNvCxnSpPr/>
                  <p:nvPr/>
                </p:nvCxnSpPr>
                <p:spPr>
                  <a:xfrm>
                    <a:off x="4847621" y="5595477"/>
                    <a:ext cx="159285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Đường nối Thẳng 59"/>
                  <p:cNvCxnSpPr/>
                  <p:nvPr/>
                </p:nvCxnSpPr>
                <p:spPr>
                  <a:xfrm flipV="1">
                    <a:off x="6410779" y="4867492"/>
                    <a:ext cx="0" cy="73152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64" name="Đường nối Thẳng 63"/>
                <p:cNvCxnSpPr/>
                <p:nvPr/>
              </p:nvCxnSpPr>
              <p:spPr>
                <a:xfrm>
                  <a:off x="5827713" y="6557963"/>
                  <a:ext cx="194468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Hình Bầu dục 71"/>
                <p:cNvSpPr/>
                <p:nvPr/>
              </p:nvSpPr>
              <p:spPr>
                <a:xfrm>
                  <a:off x="5454650" y="6523038"/>
                  <a:ext cx="46038" cy="46037"/>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vi-VN"/>
                </a:p>
              </p:txBody>
            </p:sp>
            <p:sp>
              <p:nvSpPr>
                <p:cNvPr id="73" name="Hình Bầu dục 72"/>
                <p:cNvSpPr/>
                <p:nvPr/>
              </p:nvSpPr>
              <p:spPr>
                <a:xfrm>
                  <a:off x="5773738" y="6534150"/>
                  <a:ext cx="44450" cy="4603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vi-VN"/>
                </a:p>
              </p:txBody>
            </p:sp>
          </p:grpSp>
        </p:grpSp>
        <p:sp>
          <p:nvSpPr>
            <p:cNvPr id="14353" name="Text Box 173"/>
            <p:cNvSpPr txBox="1">
              <a:spLocks noChangeArrowheads="1"/>
            </p:cNvSpPr>
            <p:nvPr/>
          </p:nvSpPr>
          <p:spPr bwMode="auto">
            <a:xfrm>
              <a:off x="5294288" y="6048407"/>
              <a:ext cx="422178" cy="39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K</a:t>
              </a:r>
            </a:p>
          </p:txBody>
        </p:sp>
      </p:grpSp>
      <p:sp>
        <p:nvSpPr>
          <p:cNvPr id="61" name="Oval 51"/>
          <p:cNvSpPr>
            <a:spLocks noChangeArrowheads="1"/>
          </p:cNvSpPr>
          <p:nvPr/>
        </p:nvSpPr>
        <p:spPr bwMode="auto">
          <a:xfrm>
            <a:off x="7372350" y="4797425"/>
            <a:ext cx="1143000" cy="9906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a:latin typeface=".VnArial" panose="020B7200000000000000" pitchFamily="34" charset="0"/>
              </a:rPr>
              <a:t>   </a:t>
            </a:r>
          </a:p>
        </p:txBody>
      </p:sp>
      <p:pic>
        <p:nvPicPr>
          <p:cNvPr id="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227" y="6246763"/>
            <a:ext cx="137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0666" y="6075363"/>
            <a:ext cx="1371600" cy="77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402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barn(inVertical)">
                                      <p:cBhvr>
                                        <p:cTn id="10" dur="500"/>
                                        <p:tgtEl>
                                          <p:spTgt spid="69"/>
                                        </p:tgtEl>
                                      </p:cBhvr>
                                    </p:animEffect>
                                  </p:childTnLst>
                                </p:cTn>
                              </p:par>
                              <p:par>
                                <p:cTn id="11" presetID="1" presetClass="entr" presetSubtype="0" fill="hold" grpId="1"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3" presetClass="path" presetSubtype="0" accel="50000" decel="50000" fill="hold" grpId="0" nodeType="clickEffect">
                                  <p:stCondLst>
                                    <p:cond delay="0"/>
                                  </p:stCondLst>
                                  <p:childTnLst>
                                    <p:animMotion origin="layout" path="M -3.33333E-6 1.11111E-6 L 0.10157 1.11111E-6 " pathEditMode="relative" rAng="0" ptsTypes="AA">
                                      <p:cBhvr>
                                        <p:cTn id="21" dur="2000" fill="hold"/>
                                        <p:tgtEl>
                                          <p:spTgt spid="97"/>
                                        </p:tgtEl>
                                        <p:attrNameLst>
                                          <p:attrName>ppt_x</p:attrName>
                                          <p:attrName>ppt_y</p:attrName>
                                        </p:attrNameLst>
                                      </p:cBhvr>
                                      <p:rCtr x="5078" y="0"/>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1000"/>
                                        <p:tgtEl>
                                          <p:spTgt spid="69"/>
                                        </p:tgtEl>
                                      </p:cBhvr>
                                    </p:animEffect>
                                    <p:set>
                                      <p:cBhvr>
                                        <p:cTn id="26" dur="1" fill="hold">
                                          <p:stCondLst>
                                            <p:cond delay="999"/>
                                          </p:stCondLst>
                                        </p:cTn>
                                        <p:tgtEl>
                                          <p:spTgt spid="69"/>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1000"/>
                                        <p:tgtEl>
                                          <p:spTgt spid="7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2000"/>
                                        <p:tgtEl>
                                          <p:spTgt spid="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mph" presetSubtype="0" fill="hold" grpId="1" nodeType="clickEffect">
                                  <p:stCondLst>
                                    <p:cond delay="0"/>
                                  </p:stCondLst>
                                  <p:childTnLst>
                                    <p:animScale>
                                      <p:cBhvr>
                                        <p:cTn id="41" dur="2000" fill="hold"/>
                                        <p:tgtEl>
                                          <p:spTgt spid="61"/>
                                        </p:tgtEl>
                                      </p:cBhvr>
                                      <p:by x="200000" y="200000"/>
                                    </p:animScale>
                                  </p:childTnLst>
                                </p:cTn>
                              </p:par>
                              <p:par>
                                <p:cTn id="42" presetID="35" presetClass="path" presetSubtype="0" accel="50000" decel="50000" fill="hold" grpId="2" nodeType="withEffect">
                                  <p:stCondLst>
                                    <p:cond delay="0"/>
                                  </p:stCondLst>
                                  <p:childTnLst>
                                    <p:animMotion origin="layout" path="M 0.09805 1.11111E-6 L -0.05182 0.00092 " pathEditMode="relative" rAng="0" ptsTypes="AA">
                                      <p:cBhvr>
                                        <p:cTn id="43" dur="2000" fill="hold"/>
                                        <p:tgtEl>
                                          <p:spTgt spid="97"/>
                                        </p:tgtEl>
                                        <p:attrNameLst>
                                          <p:attrName>ppt_x</p:attrName>
                                          <p:attrName>ppt_y</p:attrName>
                                        </p:attrNameLst>
                                      </p:cBhvr>
                                      <p:rCtr x="-7500" y="46"/>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00"/>
                                        </p:tgtEl>
                                        <p:attrNameLst>
                                          <p:attrName>style.visibility</p:attrName>
                                        </p:attrNameLst>
                                      </p:cBhvr>
                                      <p:to>
                                        <p:strVal val="visible"/>
                                      </p:to>
                                    </p:set>
                                    <p:animEffect transition="in" filter="blinds(horizontal)">
                                      <p:cBhvr>
                                        <p:cTn id="48" dur="500"/>
                                        <p:tgtEl>
                                          <p:spTgt spid="10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nodeType="clickEffect">
                                  <p:stCondLst>
                                    <p:cond delay="0"/>
                                  </p:stCondLst>
                                  <p:childTnLst>
                                    <p:set>
                                      <p:cBhvr>
                                        <p:cTn id="52" dur="1" fill="hold">
                                          <p:stCondLst>
                                            <p:cond delay="0"/>
                                          </p:stCondLst>
                                        </p:cTn>
                                        <p:tgtEl>
                                          <p:spTgt spid="103">
                                            <p:txEl>
                                              <p:pRg st="0" end="0"/>
                                            </p:txEl>
                                          </p:spTgt>
                                        </p:tgtEl>
                                        <p:attrNameLst>
                                          <p:attrName>style.visibility</p:attrName>
                                        </p:attrNameLst>
                                      </p:cBhvr>
                                      <p:to>
                                        <p:strVal val="visible"/>
                                      </p:to>
                                    </p:set>
                                    <p:animEffect transition="in" filter="barn(inVertical)">
                                      <p:cBhvr>
                                        <p:cTn id="53" dur="500"/>
                                        <p:tgtEl>
                                          <p:spTgt spid="103">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nodeType="clickEffect">
                                  <p:stCondLst>
                                    <p:cond delay="0"/>
                                  </p:stCondLst>
                                  <p:childTnLst>
                                    <p:set>
                                      <p:cBhvr>
                                        <p:cTn id="57" dur="1" fill="hold">
                                          <p:stCondLst>
                                            <p:cond delay="0"/>
                                          </p:stCondLst>
                                        </p:cTn>
                                        <p:tgtEl>
                                          <p:spTgt spid="103">
                                            <p:txEl>
                                              <p:pRg st="1" end="1"/>
                                            </p:txEl>
                                          </p:spTgt>
                                        </p:tgtEl>
                                        <p:attrNameLst>
                                          <p:attrName>style.visibility</p:attrName>
                                        </p:attrNameLst>
                                      </p:cBhvr>
                                      <p:to>
                                        <p:strVal val="visible"/>
                                      </p:to>
                                    </p:set>
                                    <p:animEffect transition="in" filter="barn(inVertical)">
                                      <p:cBhvr>
                                        <p:cTn id="58" dur="500"/>
                                        <p:tgtEl>
                                          <p:spTgt spid="103">
                                            <p:txEl>
                                              <p:pRg st="1" end="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barn(inVertical)">
                                      <p:cBhvr>
                                        <p:cTn id="63" dur="500"/>
                                        <p:tgtEl>
                                          <p:spTgt spid="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nodeType="clickEffect">
                                  <p:stCondLst>
                                    <p:cond delay="0"/>
                                  </p:stCondLst>
                                  <p:childTnLst>
                                    <p:set>
                                      <p:cBhvr>
                                        <p:cTn id="67" dur="1" fill="hold">
                                          <p:stCondLst>
                                            <p:cond delay="0"/>
                                          </p:stCondLst>
                                        </p:cTn>
                                        <p:tgtEl>
                                          <p:spTgt spid="3">
                                            <p:txEl>
                                              <p:pRg st="0" end="0"/>
                                            </p:txEl>
                                          </p:spTgt>
                                        </p:tgtEl>
                                        <p:attrNameLst>
                                          <p:attrName>style.visibility</p:attrName>
                                        </p:attrNameLst>
                                      </p:cBhvr>
                                      <p:to>
                                        <p:strVal val="visible"/>
                                      </p:to>
                                    </p:set>
                                    <p:animEffect transition="in" filter="barn(inVertical)">
                                      <p:cBhvr>
                                        <p:cTn id="68" dur="500"/>
                                        <p:tgtEl>
                                          <p:spTgt spid="3">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6" presetClass="entr" presetSubtype="21" fill="hold" nodeType="clickEffect">
                                  <p:stCondLst>
                                    <p:cond delay="0"/>
                                  </p:stCondLst>
                                  <p:childTnLst>
                                    <p:set>
                                      <p:cBhvr>
                                        <p:cTn id="72" dur="1" fill="hold">
                                          <p:stCondLst>
                                            <p:cond delay="0"/>
                                          </p:stCondLst>
                                        </p:cTn>
                                        <p:tgtEl>
                                          <p:spTgt spid="3">
                                            <p:txEl>
                                              <p:pRg st="1" end="1"/>
                                            </p:txEl>
                                          </p:spTgt>
                                        </p:tgtEl>
                                        <p:attrNameLst>
                                          <p:attrName>style.visibility</p:attrName>
                                        </p:attrNameLst>
                                      </p:cBhvr>
                                      <p:to>
                                        <p:strVal val="visible"/>
                                      </p:to>
                                    </p:set>
                                    <p:animEffect transition="in" filter="barn(inVertical)">
                                      <p:cBhvr>
                                        <p:cTn id="73" dur="500"/>
                                        <p:tgtEl>
                                          <p:spTgt spid="3">
                                            <p:txEl>
                                              <p:pRg st="1" end="1"/>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blinds(horizontal)">
                                      <p:cBhvr>
                                        <p:cTn id="78" dur="500"/>
                                        <p:tgtEl>
                                          <p:spTgt spid="9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blinds(horizontal)">
                                      <p:cBhvr>
                                        <p:cTn id="8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8" grpId="0" autoUpdateAnimBg="0"/>
      <p:bldP spid="97" grpId="0" animBg="1"/>
      <p:bldP spid="97" grpId="1" animBg="1"/>
      <p:bldP spid="97" grpId="2" animBg="1"/>
      <p:bldP spid="98" grpId="0" autoUpdateAnimBg="0"/>
      <p:bldP spid="99" grpId="0" autoUpdateAnimBg="0"/>
      <p:bldP spid="100" grpId="0" autoUpdateAnimBg="0"/>
      <p:bldP spid="4" grpId="0" animBg="1"/>
      <p:bldP spid="61" grpId="0" animBg="1"/>
      <p:bldP spid="6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1524000" y="0"/>
            <a:ext cx="9144000" cy="685800"/>
            <a:chOff x="0" y="0"/>
            <a:chExt cx="5760" cy="432"/>
          </a:xfrm>
        </p:grpSpPr>
        <p:grpSp>
          <p:nvGrpSpPr>
            <p:cNvPr id="15369" name="Group 3"/>
            <p:cNvGrpSpPr>
              <a:grpSpLocks/>
            </p:cNvGrpSpPr>
            <p:nvPr/>
          </p:nvGrpSpPr>
          <p:grpSpPr bwMode="auto">
            <a:xfrm>
              <a:off x="0" y="0"/>
              <a:ext cx="5760" cy="432"/>
              <a:chOff x="0" y="0"/>
              <a:chExt cx="5760" cy="432"/>
            </a:xfrm>
          </p:grpSpPr>
          <p:sp>
            <p:nvSpPr>
              <p:cNvPr id="15371" name="Rectangle 4"/>
              <p:cNvSpPr>
                <a:spLocks noChangeArrowheads="1"/>
              </p:cNvSpPr>
              <p:nvPr/>
            </p:nvSpPr>
            <p:spPr bwMode="auto">
              <a:xfrm>
                <a:off x="0" y="0"/>
                <a:ext cx="5760" cy="432"/>
              </a:xfrm>
              <a:prstGeom prst="rect">
                <a:avLst/>
              </a:prstGeom>
              <a:gradFill rotWithShape="1">
                <a:gsLst>
                  <a:gs pos="0">
                    <a:schemeClr val="bg1"/>
                  </a:gs>
                  <a:gs pos="100000">
                    <a:srgbClr val="3399FF"/>
                  </a:gs>
                </a:gsLst>
                <a:path path="shape">
                  <a:fillToRect l="50000" t="50000" r="50000" b="50000"/>
                </a:path>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2400">
                  <a:latin typeface=".VnTime" panose="020B7200000000000000" pitchFamily="34" charset="0"/>
                </a:endParaRPr>
              </a:p>
            </p:txBody>
          </p:sp>
          <p:sp>
            <p:nvSpPr>
              <p:cNvPr id="15372" name="Text Box 5"/>
              <p:cNvSpPr txBox="1">
                <a:spLocks noChangeArrowheads="1"/>
              </p:cNvSpPr>
              <p:nvPr/>
            </p:nvSpPr>
            <p:spPr bwMode="auto">
              <a:xfrm>
                <a:off x="0" y="40"/>
                <a:ext cx="1056" cy="365"/>
              </a:xfrm>
              <a:prstGeom prst="rect">
                <a:avLst/>
              </a:prstGeom>
              <a:gradFill rotWithShape="1">
                <a:gsLst>
                  <a:gs pos="0">
                    <a:schemeClr val="bg1"/>
                  </a:gs>
                  <a:gs pos="100000">
                    <a:srgbClr val="3399FF"/>
                  </a:gs>
                </a:gsLst>
                <a:path path="shape">
                  <a:fillToRect l="50000" t="50000" r="50000" b="50000"/>
                </a:path>
              </a:gra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28398" dir="3806097" algn="ctr" rotWithShape="0">
                        <a:srgbClr val="FF3300">
                          <a:alpha val="50000"/>
                        </a:srgb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solidFill>
                      <a:srgbClr val="0000FF"/>
                    </a:solidFill>
                    <a:latin typeface="Times New Roman" panose="02020603050405020304" pitchFamily="18" charset="0"/>
                  </a:rPr>
                  <a:t> </a:t>
                </a:r>
                <a:r>
                  <a:rPr lang="en-US" altLang="vi-VN" b="1">
                    <a:solidFill>
                      <a:srgbClr val="0000FF"/>
                    </a:solidFill>
                    <a:latin typeface="Times New Roman" panose="02020603050405020304" pitchFamily="18" charset="0"/>
                    <a:cs typeface="Times New Roman" panose="02020603050405020304" pitchFamily="18" charset="0"/>
                  </a:rPr>
                  <a:t>BÀI 10</a:t>
                </a:r>
                <a:r>
                  <a:rPr lang="en-US" altLang="vi-VN" b="1">
                    <a:solidFill>
                      <a:schemeClr val="accent2"/>
                    </a:solidFill>
                    <a:latin typeface="Times New Roman" panose="02020603050405020304" pitchFamily="18" charset="0"/>
                    <a:cs typeface="Times New Roman" panose="02020603050405020304" pitchFamily="18" charset="0"/>
                  </a:rPr>
                  <a:t> </a:t>
                </a:r>
                <a:endParaRPr lang="en-US" altLang="vi-VN" b="1">
                  <a:solidFill>
                    <a:srgbClr val="0000FF"/>
                  </a:solidFill>
                  <a:latin typeface="Times New Roman" panose="02020603050405020304" pitchFamily="18" charset="0"/>
                  <a:cs typeface="Times New Roman" panose="02020603050405020304" pitchFamily="18" charset="0"/>
                </a:endParaRPr>
              </a:p>
            </p:txBody>
          </p:sp>
        </p:grpSp>
        <p:sp>
          <p:nvSpPr>
            <p:cNvPr id="15370" name="WordArt 6"/>
            <p:cNvSpPr>
              <a:spLocks noChangeArrowheads="1" noChangeShapeType="1" noTextEdit="1"/>
            </p:cNvSpPr>
            <p:nvPr/>
          </p:nvSpPr>
          <p:spPr bwMode="auto">
            <a:xfrm>
              <a:off x="1882" y="95"/>
              <a:ext cx="2571" cy="232"/>
            </a:xfrm>
            <a:prstGeom prst="rect">
              <a:avLst/>
            </a:prstGeom>
          </p:spPr>
          <p:txBody>
            <a:bodyPr wrap="none" fromWordArt="1">
              <a:prstTxWarp prst="textPlain">
                <a:avLst>
                  <a:gd name="adj" fmla="val 50000"/>
                </a:avLst>
              </a:prstTxWarp>
            </a:bodyPr>
            <a:lstStyle/>
            <a:p>
              <a:pPr algn="ctr"/>
              <a:r>
                <a:rPr lang="vi-VN" sz="2400" b="1" kern="10">
                  <a:ln w="9525">
                    <a:solidFill>
                      <a:srgbClr val="000080"/>
                    </a:solidFill>
                    <a:round/>
                    <a:headEnd/>
                    <a:tailEnd/>
                  </a:ln>
                  <a:solidFill>
                    <a:srgbClr val="0000FF"/>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BIẾN TRỞ - ĐIỆN TRỞ DÙNG TRONG KỸ THUẬT</a:t>
              </a:r>
            </a:p>
          </p:txBody>
        </p:sp>
      </p:grpSp>
      <p:sp>
        <p:nvSpPr>
          <p:cNvPr id="15363" name="Text Box 7"/>
          <p:cNvSpPr txBox="1">
            <a:spLocks noChangeArrowheads="1"/>
          </p:cNvSpPr>
          <p:nvPr/>
        </p:nvSpPr>
        <p:spPr bwMode="auto">
          <a:xfrm>
            <a:off x="1524000" y="6858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3333CC"/>
                </a:solidFill>
                <a:latin typeface="Times New Roman" panose="02020603050405020304" pitchFamily="18" charset="0"/>
              </a:rPr>
              <a:t>I. BIẾN TRỞ</a:t>
            </a:r>
          </a:p>
        </p:txBody>
      </p:sp>
      <p:sp>
        <p:nvSpPr>
          <p:cNvPr id="15364" name="Text Box 8"/>
          <p:cNvSpPr txBox="1">
            <a:spLocks noChangeArrowheads="1"/>
          </p:cNvSpPr>
          <p:nvPr/>
        </p:nvSpPr>
        <p:spPr bwMode="auto">
          <a:xfrm>
            <a:off x="1676400" y="1625600"/>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b="1">
                <a:solidFill>
                  <a:srgbClr val="3333CC"/>
                </a:solidFill>
              </a:rPr>
              <a:t>2. Sử dụng biến trở để điều chỉnh cường độ dòng điện</a:t>
            </a:r>
          </a:p>
        </p:txBody>
      </p:sp>
      <p:sp>
        <p:nvSpPr>
          <p:cNvPr id="15365" name="Text Box 10"/>
          <p:cNvSpPr txBox="1">
            <a:spLocks noChangeArrowheads="1"/>
          </p:cNvSpPr>
          <p:nvPr/>
        </p:nvSpPr>
        <p:spPr bwMode="auto">
          <a:xfrm>
            <a:off x="1524000" y="32004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vi-VN" sz="2400">
              <a:latin typeface="Times New Roman" panose="02020603050405020304" pitchFamily="18" charset="0"/>
            </a:endParaRPr>
          </a:p>
        </p:txBody>
      </p:sp>
      <p:sp>
        <p:nvSpPr>
          <p:cNvPr id="10312" name="Text Box 72"/>
          <p:cNvSpPr txBox="1">
            <a:spLocks noChangeArrowheads="1"/>
          </p:cNvSpPr>
          <p:nvPr/>
        </p:nvSpPr>
        <p:spPr bwMode="auto">
          <a:xfrm>
            <a:off x="1979613" y="2717800"/>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a:solidFill>
                  <a:srgbClr val="00B0F0"/>
                </a:solidFill>
                <a:latin typeface="Times New Roman" panose="02020603050405020304" pitchFamily="18" charset="0"/>
                <a:cs typeface="Times New Roman" panose="02020603050405020304" pitchFamily="18" charset="0"/>
              </a:rPr>
              <a:t>Biến trở có thể sử dụng để điều chỉnh cường độ dòng điện trong mạch khi thay đổi trị số điện trở của nó</a:t>
            </a:r>
          </a:p>
        </p:txBody>
      </p:sp>
      <p:sp>
        <p:nvSpPr>
          <p:cNvPr id="15367" name="Text Box 74"/>
          <p:cNvSpPr txBox="1">
            <a:spLocks noChangeArrowheads="1"/>
          </p:cNvSpPr>
          <p:nvPr/>
        </p:nvSpPr>
        <p:spPr bwMode="auto">
          <a:xfrm>
            <a:off x="1676400" y="1181100"/>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arabicPeriod"/>
            </a:pPr>
            <a:r>
              <a:rPr lang="en-US" altLang="vi-VN" sz="2400" b="1">
                <a:solidFill>
                  <a:srgbClr val="3333CC"/>
                </a:solidFill>
              </a:rPr>
              <a:t>Tìm hiểu cấu tạo của biến trở:</a:t>
            </a:r>
          </a:p>
        </p:txBody>
      </p:sp>
      <p:sp>
        <p:nvSpPr>
          <p:cNvPr id="13" name="Text Box 8"/>
          <p:cNvSpPr txBox="1">
            <a:spLocks noChangeArrowheads="1"/>
          </p:cNvSpPr>
          <p:nvPr/>
        </p:nvSpPr>
        <p:spPr bwMode="auto">
          <a:xfrm>
            <a:off x="1692275" y="2171700"/>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b="1">
                <a:solidFill>
                  <a:srgbClr val="3333CC"/>
                </a:solidFill>
              </a:rPr>
              <a:t>3. Kết luận:</a:t>
            </a:r>
          </a:p>
        </p:txBody>
      </p:sp>
    </p:spTree>
    <p:extLst>
      <p:ext uri="{BB962C8B-B14F-4D97-AF65-F5344CB8AC3E}">
        <p14:creationId xmlns:p14="http://schemas.microsoft.com/office/powerpoint/2010/main" val="2886729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312"/>
                                        </p:tgtEl>
                                        <p:attrNameLst>
                                          <p:attrName>style.visibility</p:attrName>
                                        </p:attrNameLst>
                                      </p:cBhvr>
                                      <p:to>
                                        <p:strVal val="visible"/>
                                      </p:to>
                                    </p:set>
                                    <p:animEffect transition="in" filter="checkerboard(across)">
                                      <p:cBhvr>
                                        <p:cTn id="12" dur="500"/>
                                        <p:tgtEl>
                                          <p:spTgt spid="10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1524000" y="0"/>
            <a:ext cx="9144000" cy="685800"/>
            <a:chOff x="0" y="0"/>
            <a:chExt cx="5760" cy="432"/>
          </a:xfrm>
        </p:grpSpPr>
        <p:grpSp>
          <p:nvGrpSpPr>
            <p:cNvPr id="16425" name="Group 3"/>
            <p:cNvGrpSpPr>
              <a:grpSpLocks/>
            </p:cNvGrpSpPr>
            <p:nvPr/>
          </p:nvGrpSpPr>
          <p:grpSpPr bwMode="auto">
            <a:xfrm>
              <a:off x="0" y="0"/>
              <a:ext cx="5760" cy="432"/>
              <a:chOff x="0" y="0"/>
              <a:chExt cx="5760" cy="432"/>
            </a:xfrm>
          </p:grpSpPr>
          <p:sp>
            <p:nvSpPr>
              <p:cNvPr id="16427" name="Rectangle 4"/>
              <p:cNvSpPr>
                <a:spLocks noChangeArrowheads="1"/>
              </p:cNvSpPr>
              <p:nvPr/>
            </p:nvSpPr>
            <p:spPr bwMode="auto">
              <a:xfrm>
                <a:off x="0" y="0"/>
                <a:ext cx="5760" cy="432"/>
              </a:xfrm>
              <a:prstGeom prst="rect">
                <a:avLst/>
              </a:prstGeom>
              <a:gradFill rotWithShape="1">
                <a:gsLst>
                  <a:gs pos="0">
                    <a:schemeClr val="bg1"/>
                  </a:gs>
                  <a:gs pos="100000">
                    <a:srgbClr val="3399FF"/>
                  </a:gs>
                </a:gsLst>
                <a:path path="shape">
                  <a:fillToRect l="50000" t="50000" r="50000" b="50000"/>
                </a:path>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2400">
                  <a:latin typeface=".VnTime" panose="020B7200000000000000" pitchFamily="34" charset="0"/>
                </a:endParaRPr>
              </a:p>
            </p:txBody>
          </p:sp>
          <p:sp>
            <p:nvSpPr>
              <p:cNvPr id="16428" name="Text Box 5"/>
              <p:cNvSpPr txBox="1">
                <a:spLocks noChangeArrowheads="1"/>
              </p:cNvSpPr>
              <p:nvPr/>
            </p:nvSpPr>
            <p:spPr bwMode="auto">
              <a:xfrm>
                <a:off x="0" y="40"/>
                <a:ext cx="1056" cy="365"/>
              </a:xfrm>
              <a:prstGeom prst="rect">
                <a:avLst/>
              </a:prstGeom>
              <a:gradFill rotWithShape="1">
                <a:gsLst>
                  <a:gs pos="0">
                    <a:schemeClr val="bg1"/>
                  </a:gs>
                  <a:gs pos="100000">
                    <a:srgbClr val="3399FF"/>
                  </a:gs>
                </a:gsLst>
                <a:path path="shape">
                  <a:fillToRect l="50000" t="50000" r="50000" b="50000"/>
                </a:path>
              </a:gra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28398" dir="3806097" algn="ctr" rotWithShape="0">
                        <a:srgbClr val="FF3300">
                          <a:alpha val="50000"/>
                        </a:srgb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solidFill>
                      <a:srgbClr val="0000FF"/>
                    </a:solidFill>
                    <a:latin typeface="Times New Roman" panose="02020603050405020304" pitchFamily="18" charset="0"/>
                  </a:rPr>
                  <a:t> </a:t>
                </a:r>
                <a:r>
                  <a:rPr lang="en-US" altLang="vi-VN" b="1">
                    <a:solidFill>
                      <a:srgbClr val="0000FF"/>
                    </a:solidFill>
                    <a:latin typeface="Times New Roman" panose="02020603050405020304" pitchFamily="18" charset="0"/>
                    <a:cs typeface="Times New Roman" panose="02020603050405020304" pitchFamily="18" charset="0"/>
                  </a:rPr>
                  <a:t>BÀI 10</a:t>
                </a:r>
                <a:r>
                  <a:rPr lang="en-US" altLang="vi-VN" b="1">
                    <a:solidFill>
                      <a:schemeClr val="accent2"/>
                    </a:solidFill>
                    <a:latin typeface="Times New Roman" panose="02020603050405020304" pitchFamily="18" charset="0"/>
                    <a:cs typeface="Times New Roman" panose="02020603050405020304" pitchFamily="18" charset="0"/>
                  </a:rPr>
                  <a:t> </a:t>
                </a:r>
                <a:endParaRPr lang="en-US" altLang="vi-VN" b="1">
                  <a:solidFill>
                    <a:srgbClr val="0000FF"/>
                  </a:solidFill>
                  <a:latin typeface="Times New Roman" panose="02020603050405020304" pitchFamily="18" charset="0"/>
                  <a:cs typeface="Times New Roman" panose="02020603050405020304" pitchFamily="18" charset="0"/>
                </a:endParaRPr>
              </a:p>
            </p:txBody>
          </p:sp>
        </p:grpSp>
        <p:sp>
          <p:nvSpPr>
            <p:cNvPr id="16426" name="WordArt 6"/>
            <p:cNvSpPr>
              <a:spLocks noChangeArrowheads="1" noChangeShapeType="1" noTextEdit="1"/>
            </p:cNvSpPr>
            <p:nvPr/>
          </p:nvSpPr>
          <p:spPr bwMode="auto">
            <a:xfrm>
              <a:off x="1882" y="95"/>
              <a:ext cx="2571" cy="232"/>
            </a:xfrm>
            <a:prstGeom prst="rect">
              <a:avLst/>
            </a:prstGeom>
          </p:spPr>
          <p:txBody>
            <a:bodyPr wrap="none" fromWordArt="1">
              <a:prstTxWarp prst="textPlain">
                <a:avLst>
                  <a:gd name="adj" fmla="val 50000"/>
                </a:avLst>
              </a:prstTxWarp>
            </a:bodyPr>
            <a:lstStyle/>
            <a:p>
              <a:pPr algn="ctr"/>
              <a:r>
                <a:rPr lang="vi-VN" sz="2400" b="1" kern="10">
                  <a:ln w="9525">
                    <a:solidFill>
                      <a:srgbClr val="000080"/>
                    </a:solidFill>
                    <a:round/>
                    <a:headEnd/>
                    <a:tailEnd/>
                  </a:ln>
                  <a:solidFill>
                    <a:srgbClr val="0000FF"/>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BIẾN TRỞ - ĐIỆN TRỞ DÙNG TRONG KỸ THUẬT</a:t>
              </a:r>
            </a:p>
          </p:txBody>
        </p:sp>
      </p:grpSp>
      <p:sp>
        <p:nvSpPr>
          <p:cNvPr id="16387" name="Text Box 7"/>
          <p:cNvSpPr txBox="1">
            <a:spLocks noChangeArrowheads="1"/>
          </p:cNvSpPr>
          <p:nvPr/>
        </p:nvSpPr>
        <p:spPr bwMode="auto">
          <a:xfrm>
            <a:off x="1219200" y="793750"/>
            <a:ext cx="6210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3333CC"/>
                </a:solidFill>
                <a:latin typeface="Times New Roman" panose="02020603050405020304" pitchFamily="18" charset="0"/>
              </a:rPr>
              <a:t>II. Các điện trở dùng trong kĩ thuật</a:t>
            </a:r>
          </a:p>
        </p:txBody>
      </p:sp>
      <p:sp>
        <p:nvSpPr>
          <p:cNvPr id="14" name="Text Box 33"/>
          <p:cNvSpPr txBox="1">
            <a:spLocks noChangeArrowheads="1"/>
          </p:cNvSpPr>
          <p:nvPr/>
        </p:nvSpPr>
        <p:spPr bwMode="auto">
          <a:xfrm>
            <a:off x="1524000" y="1711325"/>
            <a:ext cx="9086850" cy="830263"/>
          </a:xfrm>
          <a:prstGeom prst="rect">
            <a:avLst/>
          </a:prstGeom>
          <a:noFill/>
          <a:ln w="9525">
            <a:noFill/>
            <a:miter lim="800000"/>
            <a:headEnd/>
            <a:tailEnd/>
          </a:ln>
        </p:spPr>
        <p:txBody>
          <a:bodyPr>
            <a:spAutoFit/>
          </a:bodyPr>
          <a:lstStyle/>
          <a:p>
            <a:pPr algn="just" eaLnBrk="1" hangingPunct="1">
              <a:defRPr/>
            </a:pPr>
            <a:r>
              <a:rPr lang="en-US" sz="2400" dirty="0">
                <a:solidFill>
                  <a:srgbClr val="FF0000"/>
                </a:solidFill>
                <a:latin typeface="+mj-lt"/>
              </a:rPr>
              <a:t>C7: </a:t>
            </a:r>
            <a:r>
              <a:rPr lang="en-US" sz="2400" dirty="0" err="1">
                <a:latin typeface="+mj-lt"/>
              </a:rPr>
              <a:t>Hãy</a:t>
            </a:r>
            <a:r>
              <a:rPr lang="en-US" sz="2400" dirty="0">
                <a:latin typeface="+mj-lt"/>
              </a:rPr>
              <a:t> </a:t>
            </a:r>
            <a:r>
              <a:rPr lang="en-US" sz="2400" dirty="0" err="1">
                <a:latin typeface="+mj-lt"/>
              </a:rPr>
              <a:t>giải</a:t>
            </a:r>
            <a:r>
              <a:rPr lang="en-US" sz="2400" dirty="0">
                <a:latin typeface="+mj-lt"/>
              </a:rPr>
              <a:t> </a:t>
            </a:r>
            <a:r>
              <a:rPr lang="en-US" sz="2400" dirty="0" err="1">
                <a:latin typeface="+mj-lt"/>
              </a:rPr>
              <a:t>thích</a:t>
            </a:r>
            <a:r>
              <a:rPr lang="en-US" sz="2400" dirty="0">
                <a:latin typeface="+mj-lt"/>
              </a:rPr>
              <a:t> </a:t>
            </a:r>
            <a:r>
              <a:rPr lang="en-US" sz="2400" dirty="0" err="1">
                <a:latin typeface="+mj-lt"/>
              </a:rPr>
              <a:t>vì</a:t>
            </a:r>
            <a:r>
              <a:rPr lang="en-US" sz="2400" dirty="0">
                <a:latin typeface="+mj-lt"/>
              </a:rPr>
              <a:t> </a:t>
            </a:r>
            <a:r>
              <a:rPr lang="en-US" sz="2400" dirty="0" err="1">
                <a:latin typeface="+mj-lt"/>
              </a:rPr>
              <a:t>sao</a:t>
            </a:r>
            <a:r>
              <a:rPr lang="en-US" sz="2400" dirty="0">
                <a:latin typeface="+mj-lt"/>
              </a:rPr>
              <a:t> </a:t>
            </a:r>
            <a:r>
              <a:rPr lang="en-US" sz="2400" dirty="0" err="1">
                <a:latin typeface="+mj-lt"/>
              </a:rPr>
              <a:t>lớp</a:t>
            </a:r>
            <a:r>
              <a:rPr lang="en-US" sz="2400" dirty="0">
                <a:latin typeface="+mj-lt"/>
              </a:rPr>
              <a:t> than hay </a:t>
            </a:r>
            <a:r>
              <a:rPr lang="en-US" sz="2400" dirty="0" err="1">
                <a:latin typeface="+mj-lt"/>
              </a:rPr>
              <a:t>lớp</a:t>
            </a:r>
            <a:r>
              <a:rPr lang="en-US" sz="2400" dirty="0">
                <a:latin typeface="+mj-lt"/>
              </a:rPr>
              <a:t> </a:t>
            </a:r>
            <a:r>
              <a:rPr lang="en-US" sz="2400" dirty="0" err="1">
                <a:latin typeface="+mj-lt"/>
              </a:rPr>
              <a:t>kim</a:t>
            </a:r>
            <a:r>
              <a:rPr lang="en-US" sz="2400" dirty="0">
                <a:latin typeface="+mj-lt"/>
              </a:rPr>
              <a:t> </a:t>
            </a:r>
            <a:r>
              <a:rPr lang="en-US" sz="2400" dirty="0" err="1">
                <a:latin typeface="+mj-lt"/>
              </a:rPr>
              <a:t>loại</a:t>
            </a:r>
            <a:r>
              <a:rPr lang="en-US" sz="2400" dirty="0">
                <a:latin typeface="+mj-lt"/>
              </a:rPr>
              <a:t> </a:t>
            </a:r>
            <a:r>
              <a:rPr lang="en-US" sz="2400" dirty="0" err="1">
                <a:solidFill>
                  <a:schemeClr val="accent2"/>
                </a:solidFill>
                <a:latin typeface="+mj-lt"/>
              </a:rPr>
              <a:t>mỏng</a:t>
            </a:r>
            <a:r>
              <a:rPr lang="en-US" sz="2400" dirty="0">
                <a:latin typeface="+mj-lt"/>
              </a:rPr>
              <a:t> </a:t>
            </a:r>
            <a:r>
              <a:rPr lang="en-US" sz="2400" dirty="0" err="1">
                <a:latin typeface="+mj-lt"/>
              </a:rPr>
              <a:t>đó</a:t>
            </a:r>
            <a:r>
              <a:rPr lang="en-US" sz="2400" dirty="0">
                <a:latin typeface="+mj-lt"/>
              </a:rPr>
              <a:t> </a:t>
            </a:r>
            <a:r>
              <a:rPr lang="en-US" sz="2400" dirty="0" err="1">
                <a:latin typeface="+mj-lt"/>
              </a:rPr>
              <a:t>lại</a:t>
            </a:r>
            <a:r>
              <a:rPr lang="en-US" sz="2400" dirty="0">
                <a:latin typeface="+mj-lt"/>
              </a:rPr>
              <a:t> </a:t>
            </a:r>
            <a:r>
              <a:rPr lang="en-US" sz="2400" dirty="0" err="1">
                <a:latin typeface="+mj-lt"/>
              </a:rPr>
              <a:t>có</a:t>
            </a:r>
            <a:r>
              <a:rPr lang="en-US" sz="2400" dirty="0">
                <a:latin typeface="+mj-lt"/>
              </a:rPr>
              <a:t> </a:t>
            </a:r>
            <a:r>
              <a:rPr lang="en-US" sz="2400" dirty="0" err="1">
                <a:latin typeface="+mj-lt"/>
              </a:rPr>
              <a:t>điện</a:t>
            </a:r>
            <a:r>
              <a:rPr lang="en-US" sz="2400" dirty="0">
                <a:latin typeface="+mj-lt"/>
              </a:rPr>
              <a:t> </a:t>
            </a:r>
            <a:r>
              <a:rPr lang="en-US" sz="2400" dirty="0" err="1">
                <a:latin typeface="+mj-lt"/>
              </a:rPr>
              <a:t>trở</a:t>
            </a:r>
            <a:r>
              <a:rPr lang="en-US" sz="2400" dirty="0">
                <a:latin typeface="+mj-lt"/>
              </a:rPr>
              <a:t> </a:t>
            </a:r>
            <a:r>
              <a:rPr lang="en-US" sz="2400" dirty="0" err="1">
                <a:latin typeface="+mj-lt"/>
              </a:rPr>
              <a:t>lớn</a:t>
            </a:r>
            <a:r>
              <a:rPr lang="en-US" sz="2400" dirty="0">
                <a:latin typeface="+mj-lt"/>
              </a:rPr>
              <a:t>?</a:t>
            </a:r>
          </a:p>
        </p:txBody>
      </p:sp>
      <p:grpSp>
        <p:nvGrpSpPr>
          <p:cNvPr id="19" name="Group 11"/>
          <p:cNvGrpSpPr>
            <a:grpSpLocks/>
          </p:cNvGrpSpPr>
          <p:nvPr/>
        </p:nvGrpSpPr>
        <p:grpSpPr bwMode="auto">
          <a:xfrm>
            <a:off x="7753350" y="2509838"/>
            <a:ext cx="2895600" cy="465137"/>
            <a:chOff x="1680" y="3120"/>
            <a:chExt cx="2208" cy="432"/>
          </a:xfrm>
        </p:grpSpPr>
        <p:pic>
          <p:nvPicPr>
            <p:cNvPr id="16423" name="Picture 9" descr="dientrokythuatlon"/>
            <p:cNvPicPr>
              <a:picLocks noChangeAspect="1" noChangeArrowheads="1"/>
            </p:cNvPicPr>
            <p:nvPr/>
          </p:nvPicPr>
          <p:blipFill>
            <a:blip r:embed="rId2">
              <a:extLst>
                <a:ext uri="{28A0092B-C50C-407E-A947-70E740481C1C}">
                  <a14:useLocalDpi xmlns:a14="http://schemas.microsoft.com/office/drawing/2010/main" val="0"/>
                </a:ext>
              </a:extLst>
            </a:blip>
            <a:srcRect l="14818" t="43306" r="14818" b="41632"/>
            <a:stretch>
              <a:fillRect/>
            </a:stretch>
          </p:blipFill>
          <p:spPr bwMode="auto">
            <a:xfrm>
              <a:off x="1680" y="3120"/>
              <a:ext cx="220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4" name="Text Box 10"/>
            <p:cNvSpPr txBox="1">
              <a:spLocks noChangeArrowheads="1"/>
            </p:cNvSpPr>
            <p:nvPr/>
          </p:nvSpPr>
          <p:spPr bwMode="auto">
            <a:xfrm>
              <a:off x="2352" y="3167"/>
              <a:ext cx="86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000">
                  <a:latin typeface="VNI-Helve" pitchFamily="2" charset="0"/>
                </a:rPr>
                <a:t>680k</a:t>
              </a:r>
              <a:r>
                <a:rPr lang="en-US" altLang="vi-VN" sz="2000">
                  <a:latin typeface="VNI-Helve" pitchFamily="2" charset="0"/>
                  <a:sym typeface="Symbol" panose="05050102010706020507" pitchFamily="18" charset="2"/>
                </a:rPr>
                <a:t></a:t>
              </a:r>
            </a:p>
          </p:txBody>
        </p:sp>
      </p:grpSp>
      <p:pic>
        <p:nvPicPr>
          <p:cNvPr id="22" name="Picture 12" descr="dientrokythuatnho"/>
          <p:cNvPicPr>
            <a:picLocks noChangeAspect="1" noChangeArrowheads="1"/>
          </p:cNvPicPr>
          <p:nvPr/>
        </p:nvPicPr>
        <p:blipFill>
          <a:blip r:embed="rId3">
            <a:extLst>
              <a:ext uri="{28A0092B-C50C-407E-A947-70E740481C1C}">
                <a14:useLocalDpi xmlns:a14="http://schemas.microsoft.com/office/drawing/2010/main" val="0"/>
              </a:ext>
            </a:extLst>
          </a:blip>
          <a:srcRect l="9833" t="42351" r="9833" b="42352"/>
          <a:stretch>
            <a:fillRect/>
          </a:stretch>
        </p:blipFill>
        <p:spPr bwMode="auto">
          <a:xfrm>
            <a:off x="7753350" y="3389313"/>
            <a:ext cx="26670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55"/>
          <p:cNvSpPr txBox="1">
            <a:spLocks noChangeArrowheads="1"/>
          </p:cNvSpPr>
          <p:nvPr/>
        </p:nvSpPr>
        <p:spPr bwMode="auto">
          <a:xfrm>
            <a:off x="9932988" y="2989263"/>
            <a:ext cx="1355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a:latin typeface="VNI-Helve" pitchFamily="2" charset="0"/>
              </a:rPr>
              <a:t>Hình 10.4a</a:t>
            </a:r>
          </a:p>
        </p:txBody>
      </p:sp>
      <p:sp>
        <p:nvSpPr>
          <p:cNvPr id="24" name="Text Box 56"/>
          <p:cNvSpPr txBox="1">
            <a:spLocks noChangeArrowheads="1"/>
          </p:cNvSpPr>
          <p:nvPr/>
        </p:nvSpPr>
        <p:spPr bwMode="auto">
          <a:xfrm>
            <a:off x="9926638" y="3749675"/>
            <a:ext cx="1358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a:latin typeface="VNI-Helve" pitchFamily="2" charset="0"/>
              </a:rPr>
              <a:t>Hình 10.4b</a:t>
            </a:r>
          </a:p>
        </p:txBody>
      </p:sp>
      <p:sp>
        <p:nvSpPr>
          <p:cNvPr id="25" name="TextBox 38"/>
          <p:cNvSpPr txBox="1">
            <a:spLocks noChangeArrowheads="1"/>
          </p:cNvSpPr>
          <p:nvPr/>
        </p:nvSpPr>
        <p:spPr bwMode="auto">
          <a:xfrm>
            <a:off x="1219200" y="1731963"/>
            <a:ext cx="5619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b="1">
                <a:solidFill>
                  <a:srgbClr val="0070C0"/>
                </a:solidFill>
                <a:latin typeface="Times New Roman" panose="02020603050405020304" pitchFamily="18" charset="0"/>
                <a:cs typeface="Times New Roman" panose="02020603050405020304" pitchFamily="18" charset="0"/>
              </a:rPr>
              <a:t>2. Các loại điện trở dùng trong kĩ thuật :</a:t>
            </a:r>
          </a:p>
        </p:txBody>
      </p:sp>
      <p:sp>
        <p:nvSpPr>
          <p:cNvPr id="26" name="Rectangle 20"/>
          <p:cNvSpPr>
            <a:spLocks noChangeArrowheads="1"/>
          </p:cNvSpPr>
          <p:nvPr/>
        </p:nvSpPr>
        <p:spPr bwMode="auto">
          <a:xfrm>
            <a:off x="1219200" y="1250950"/>
            <a:ext cx="1028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vi-VN" sz="2400" b="1">
                <a:solidFill>
                  <a:srgbClr val="FF3399"/>
                </a:solidFill>
                <a:latin typeface="Times New Roman" panose="02020603050405020304" pitchFamily="18" charset="0"/>
                <a:cs typeface="Times New Roman" panose="02020603050405020304" pitchFamily="18" charset="0"/>
              </a:rPr>
              <a:t>1. Cấu tạo</a:t>
            </a:r>
            <a:r>
              <a:rPr lang="en-US" altLang="vi-VN" sz="2400">
                <a:solidFill>
                  <a:srgbClr val="FF3399"/>
                </a:solidFill>
                <a:latin typeface="Times New Roman" panose="02020603050405020304" pitchFamily="18" charset="0"/>
                <a:cs typeface="Times New Roman" panose="02020603050405020304" pitchFamily="18" charset="0"/>
              </a:rPr>
              <a:t>: </a:t>
            </a:r>
            <a:r>
              <a:rPr lang="vi-VN" altLang="vi-VN" sz="2400">
                <a:solidFill>
                  <a:srgbClr val="FF3399"/>
                </a:solidFill>
                <a:latin typeface="Times New Roman" panose="02020603050405020304" pitchFamily="18" charset="0"/>
                <a:cs typeface="Times New Roman" panose="02020603050405020304" pitchFamily="18" charset="0"/>
              </a:rPr>
              <a:t>Một lớp than hay lớp kim loại mỏng phủ ngoài một lõi cách điện.</a:t>
            </a:r>
          </a:p>
        </p:txBody>
      </p:sp>
      <p:sp>
        <p:nvSpPr>
          <p:cNvPr id="27" name="Rectangle 18"/>
          <p:cNvSpPr>
            <a:spLocks noChangeArrowheads="1"/>
          </p:cNvSpPr>
          <p:nvPr/>
        </p:nvSpPr>
        <p:spPr bwMode="auto">
          <a:xfrm>
            <a:off x="1479550" y="2528888"/>
            <a:ext cx="5410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eaLnBrk="1" hangingPunct="1">
              <a:spcBef>
                <a:spcPct val="0"/>
              </a:spcBef>
              <a:buFontTx/>
              <a:buNone/>
            </a:pPr>
            <a:r>
              <a:rPr lang="vi-VN" altLang="vi-VN" sz="2400">
                <a:solidFill>
                  <a:srgbClr val="0070C0"/>
                </a:solidFill>
                <a:latin typeface="Times New Roman" panose="02020603050405020304" pitchFamily="18" charset="0"/>
                <a:cs typeface="Times New Roman" panose="02020603050405020304" pitchFamily="18" charset="0"/>
              </a:rPr>
              <a:t>- </a:t>
            </a:r>
            <a:r>
              <a:rPr lang="en-US" altLang="vi-VN" sz="2400">
                <a:solidFill>
                  <a:srgbClr val="0070C0"/>
                </a:solidFill>
                <a:latin typeface="Times New Roman" panose="02020603050405020304" pitchFamily="18" charset="0"/>
                <a:cs typeface="Times New Roman" panose="02020603050405020304" pitchFamily="18" charset="0"/>
              </a:rPr>
              <a:t>Đ</a:t>
            </a:r>
            <a:r>
              <a:rPr lang="vi-VN" altLang="vi-VN" sz="2400">
                <a:solidFill>
                  <a:srgbClr val="0070C0"/>
                </a:solidFill>
                <a:latin typeface="Times New Roman" panose="02020603050405020304" pitchFamily="18" charset="0"/>
                <a:cs typeface="Times New Roman" panose="02020603050405020304" pitchFamily="18" charset="0"/>
              </a:rPr>
              <a:t>iện trở</a:t>
            </a:r>
            <a:r>
              <a:rPr lang="en-US" altLang="vi-VN" sz="2400">
                <a:solidFill>
                  <a:srgbClr val="0070C0"/>
                </a:solidFill>
                <a:latin typeface="Times New Roman" panose="02020603050405020304" pitchFamily="18" charset="0"/>
                <a:cs typeface="Times New Roman" panose="02020603050405020304" pitchFamily="18" charset="0"/>
              </a:rPr>
              <a:t> ghi trị số (hình 10.4a)</a:t>
            </a:r>
          </a:p>
        </p:txBody>
      </p:sp>
      <p:sp>
        <p:nvSpPr>
          <p:cNvPr id="28" name="Rectangle 22"/>
          <p:cNvSpPr>
            <a:spLocks noChangeArrowheads="1"/>
          </p:cNvSpPr>
          <p:nvPr/>
        </p:nvSpPr>
        <p:spPr bwMode="auto">
          <a:xfrm>
            <a:off x="1463675" y="3430588"/>
            <a:ext cx="685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eaLnBrk="1" hangingPunct="1">
              <a:spcBef>
                <a:spcPct val="0"/>
              </a:spcBef>
              <a:buFontTx/>
              <a:buNone/>
            </a:pPr>
            <a:r>
              <a:rPr lang="en-US" altLang="vi-VN" sz="2400">
                <a:solidFill>
                  <a:srgbClr val="0070C0"/>
                </a:solidFill>
                <a:latin typeface="Times New Roman" panose="02020603050405020304" pitchFamily="18" charset="0"/>
                <a:cs typeface="Times New Roman" panose="02020603050405020304" pitchFamily="18" charset="0"/>
              </a:rPr>
              <a:t>- Điện trở vòng màu (hình 10.4b)</a:t>
            </a:r>
          </a:p>
        </p:txBody>
      </p:sp>
      <p:sp>
        <p:nvSpPr>
          <p:cNvPr id="20" name="Rectangle 22"/>
          <p:cNvSpPr>
            <a:spLocks noChangeArrowheads="1"/>
          </p:cNvSpPr>
          <p:nvPr/>
        </p:nvSpPr>
        <p:spPr bwMode="auto">
          <a:xfrm>
            <a:off x="1463675" y="2535238"/>
            <a:ext cx="685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eaLnBrk="1" hangingPunct="1">
              <a:spcBef>
                <a:spcPct val="0"/>
              </a:spcBef>
              <a:buFontTx/>
              <a:buNone/>
            </a:pPr>
            <a:r>
              <a:rPr lang="en-US" altLang="vi-VN" sz="2400">
                <a:solidFill>
                  <a:srgbClr val="0070C0"/>
                </a:solidFill>
                <a:latin typeface="Times New Roman" panose="02020603050405020304" pitchFamily="18" charset="0"/>
                <a:cs typeface="Times New Roman" panose="02020603050405020304" pitchFamily="18" charset="0"/>
              </a:rPr>
              <a:t>Ta có: công thức tính điện trở: R= p.l/s</a:t>
            </a:r>
          </a:p>
          <a:p>
            <a:pPr lvl="1" eaLnBrk="1" hangingPunct="1">
              <a:spcBef>
                <a:spcPct val="0"/>
              </a:spcBef>
              <a:buFontTx/>
              <a:buNone/>
            </a:pPr>
            <a:r>
              <a:rPr lang="en-US" altLang="vi-VN" sz="2400">
                <a:solidFill>
                  <a:srgbClr val="0070C0"/>
                </a:solidFill>
                <a:latin typeface="Times New Roman" panose="02020603050405020304" pitchFamily="18" charset="0"/>
                <a:cs typeface="Times New Roman" panose="02020603050405020304" pitchFamily="18" charset="0"/>
              </a:rPr>
              <a:t>Mà lớp kim loại mỏng nên tiết diện nhỏ</a:t>
            </a:r>
            <a:endParaRPr lang="vi-VN" altLang="vi-VN" sz="2400">
              <a:solidFill>
                <a:srgbClr val="0070C0"/>
              </a:solidFill>
              <a:latin typeface="Times New Roman" panose="02020603050405020304" pitchFamily="18" charset="0"/>
              <a:cs typeface="Times New Roman" panose="02020603050405020304" pitchFamily="18" charset="0"/>
            </a:endParaRPr>
          </a:p>
        </p:txBody>
      </p:sp>
      <p:sp>
        <p:nvSpPr>
          <p:cNvPr id="2" name="Ngoặc móc Phải 1"/>
          <p:cNvSpPr/>
          <p:nvPr/>
        </p:nvSpPr>
        <p:spPr>
          <a:xfrm>
            <a:off x="7062788" y="2590800"/>
            <a:ext cx="323850" cy="903288"/>
          </a:xfrm>
          <a:prstGeom prst="rightBrace">
            <a:avLst/>
          </a:prstGeom>
          <a:ln w="5715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a:p>
        </p:txBody>
      </p:sp>
      <p:sp>
        <p:nvSpPr>
          <p:cNvPr id="29" name="Rectangle 22"/>
          <p:cNvSpPr>
            <a:spLocks noChangeArrowheads="1"/>
          </p:cNvSpPr>
          <p:nvPr/>
        </p:nvSpPr>
        <p:spPr bwMode="auto">
          <a:xfrm>
            <a:off x="7386638" y="2765425"/>
            <a:ext cx="2495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lvl="1" eaLnBrk="1" hangingPunct="1">
              <a:spcBef>
                <a:spcPct val="0"/>
              </a:spcBef>
              <a:buFontTx/>
              <a:buNone/>
            </a:pPr>
            <a:r>
              <a:rPr lang="en-US" altLang="vi-VN" sz="2400">
                <a:solidFill>
                  <a:srgbClr val="0070C0"/>
                </a:solidFill>
                <a:latin typeface="Times New Roman" panose="02020603050405020304" pitchFamily="18" charset="0"/>
                <a:cs typeface="Times New Roman" panose="02020603050405020304" pitchFamily="18" charset="0"/>
              </a:rPr>
              <a:t>→ điện trở lớn</a:t>
            </a:r>
            <a:endParaRPr lang="vi-VN" altLang="vi-VN" sz="2400">
              <a:solidFill>
                <a:srgbClr val="0070C0"/>
              </a:solidFill>
              <a:latin typeface="Times New Roman" panose="02020603050405020304" pitchFamily="18" charset="0"/>
              <a:cs typeface="Times New Roman" panose="02020603050405020304" pitchFamily="18" charset="0"/>
            </a:endParaRPr>
          </a:p>
        </p:txBody>
      </p:sp>
      <p:sp>
        <p:nvSpPr>
          <p:cNvPr id="30" name="Rectangle 22"/>
          <p:cNvSpPr>
            <a:spLocks noChangeArrowheads="1"/>
          </p:cNvSpPr>
          <p:nvPr/>
        </p:nvSpPr>
        <p:spPr bwMode="auto">
          <a:xfrm>
            <a:off x="1887538" y="3967163"/>
            <a:ext cx="4949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lvl="1" eaLnBrk="1" hangingPunct="1">
              <a:spcBef>
                <a:spcPct val="0"/>
              </a:spcBef>
              <a:buFontTx/>
              <a:buNone/>
            </a:pPr>
            <a:r>
              <a:rPr lang="en-US" altLang="vi-VN" sz="2400">
                <a:solidFill>
                  <a:srgbClr val="0070C0"/>
                </a:solidFill>
                <a:latin typeface="Times New Roman" panose="02020603050405020304" pitchFamily="18" charset="0"/>
                <a:cs typeface="Times New Roman" panose="02020603050405020304" pitchFamily="18" charset="0"/>
              </a:rPr>
              <a:t>* Cách đọc điện trở vòng màu:</a:t>
            </a:r>
          </a:p>
        </p:txBody>
      </p:sp>
      <p:grpSp>
        <p:nvGrpSpPr>
          <p:cNvPr id="21" name="Nhóm 20"/>
          <p:cNvGrpSpPr>
            <a:grpSpLocks/>
          </p:cNvGrpSpPr>
          <p:nvPr/>
        </p:nvGrpSpPr>
        <p:grpSpPr bwMode="auto">
          <a:xfrm>
            <a:off x="5930900" y="3789363"/>
            <a:ext cx="2662238" cy="1212850"/>
            <a:chOff x="6658522" y="3789358"/>
            <a:chExt cx="1926515" cy="1212732"/>
          </a:xfrm>
        </p:grpSpPr>
        <p:sp>
          <p:nvSpPr>
            <p:cNvPr id="16421" name="Rectangle 22"/>
            <p:cNvSpPr>
              <a:spLocks noChangeArrowheads="1"/>
            </p:cNvSpPr>
            <p:nvPr/>
          </p:nvSpPr>
          <p:spPr bwMode="auto">
            <a:xfrm>
              <a:off x="6658522" y="4294204"/>
              <a:ext cx="995466"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92075" indent="-5238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Vòng 1</a:t>
              </a:r>
            </a:p>
            <a:p>
              <a:pPr lvl="1"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Màu đỏ</a:t>
              </a:r>
            </a:p>
          </p:txBody>
        </p:sp>
        <p:cxnSp>
          <p:nvCxnSpPr>
            <p:cNvPr id="4" name="Đường kết nối Mũi tên Thẳng 3"/>
            <p:cNvCxnSpPr>
              <a:stCxn id="16421" idx="0"/>
            </p:cNvCxnSpPr>
            <p:nvPr/>
          </p:nvCxnSpPr>
          <p:spPr>
            <a:xfrm flipV="1">
              <a:off x="7155947" y="3789358"/>
              <a:ext cx="1429090" cy="5047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Nhóm 42"/>
          <p:cNvGrpSpPr>
            <a:grpSpLocks/>
          </p:cNvGrpSpPr>
          <p:nvPr/>
        </p:nvGrpSpPr>
        <p:grpSpPr bwMode="auto">
          <a:xfrm>
            <a:off x="7470775" y="3824288"/>
            <a:ext cx="1295400" cy="1157287"/>
            <a:chOff x="7743449" y="3852247"/>
            <a:chExt cx="1295932" cy="1157043"/>
          </a:xfrm>
        </p:grpSpPr>
        <p:sp>
          <p:nvSpPr>
            <p:cNvPr id="16419" name="Rectangle 22"/>
            <p:cNvSpPr>
              <a:spLocks noChangeArrowheads="1"/>
            </p:cNvSpPr>
            <p:nvPr/>
          </p:nvSpPr>
          <p:spPr bwMode="auto">
            <a:xfrm>
              <a:off x="7743449" y="4301404"/>
              <a:ext cx="1113396"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92075" indent="-5238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eaLnBrk="1" hangingPunct="1">
                <a:spcBef>
                  <a:spcPct val="0"/>
                </a:spcBef>
                <a:buFontTx/>
                <a:buNone/>
              </a:pPr>
              <a:r>
                <a:rPr lang="en-US" altLang="vi-VN" sz="2000">
                  <a:solidFill>
                    <a:srgbClr val="00B050"/>
                  </a:solidFill>
                  <a:latin typeface="Times New Roman" panose="02020603050405020304" pitchFamily="18" charset="0"/>
                  <a:cs typeface="Times New Roman" panose="02020603050405020304" pitchFamily="18" charset="0"/>
                </a:rPr>
                <a:t>Vòng 2</a:t>
              </a:r>
            </a:p>
            <a:p>
              <a:pPr lvl="1" eaLnBrk="1" hangingPunct="1">
                <a:spcBef>
                  <a:spcPct val="0"/>
                </a:spcBef>
                <a:buFontTx/>
                <a:buNone/>
              </a:pPr>
              <a:r>
                <a:rPr lang="en-US" altLang="vi-VN" sz="2000">
                  <a:solidFill>
                    <a:srgbClr val="00B050"/>
                  </a:solidFill>
                  <a:latin typeface="Times New Roman" panose="02020603050405020304" pitchFamily="18" charset="0"/>
                  <a:cs typeface="Times New Roman" panose="02020603050405020304" pitchFamily="18" charset="0"/>
                </a:rPr>
                <a:t>Màu lục</a:t>
              </a:r>
            </a:p>
          </p:txBody>
        </p:sp>
        <p:cxnSp>
          <p:nvCxnSpPr>
            <p:cNvPr id="35" name="Đường kết nối Mũi tên Thẳng 34"/>
            <p:cNvCxnSpPr>
              <a:stCxn id="16419" idx="0"/>
            </p:cNvCxnSpPr>
            <p:nvPr/>
          </p:nvCxnSpPr>
          <p:spPr>
            <a:xfrm flipV="1">
              <a:off x="8300891" y="3852247"/>
              <a:ext cx="738490" cy="44916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Nhóm 43"/>
          <p:cNvGrpSpPr>
            <a:grpSpLocks/>
          </p:cNvGrpSpPr>
          <p:nvPr/>
        </p:nvGrpSpPr>
        <p:grpSpPr bwMode="auto">
          <a:xfrm>
            <a:off x="8756650" y="3878263"/>
            <a:ext cx="1471613" cy="1119187"/>
            <a:chOff x="8859587" y="3748054"/>
            <a:chExt cx="1067233" cy="1587859"/>
          </a:xfrm>
        </p:grpSpPr>
        <p:sp>
          <p:nvSpPr>
            <p:cNvPr id="16417" name="Rectangle 22"/>
            <p:cNvSpPr>
              <a:spLocks noChangeArrowheads="1"/>
            </p:cNvSpPr>
            <p:nvPr/>
          </p:nvSpPr>
          <p:spPr bwMode="auto">
            <a:xfrm>
              <a:off x="8859587" y="4320250"/>
              <a:ext cx="1067233"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92075" indent="-5238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eaLnBrk="1" hangingPunct="1">
                <a:spcBef>
                  <a:spcPct val="0"/>
                </a:spcBef>
                <a:buFontTx/>
                <a:buNone/>
              </a:pPr>
              <a:r>
                <a:rPr lang="en-US" altLang="vi-VN" sz="2000">
                  <a:solidFill>
                    <a:srgbClr val="7030A0"/>
                  </a:solidFill>
                  <a:latin typeface="Times New Roman" panose="02020603050405020304" pitchFamily="18" charset="0"/>
                  <a:cs typeface="Times New Roman" panose="02020603050405020304" pitchFamily="18" charset="0"/>
                </a:rPr>
                <a:t>Vòng 3</a:t>
              </a:r>
            </a:p>
            <a:p>
              <a:pPr lvl="1" eaLnBrk="1" hangingPunct="1">
                <a:spcBef>
                  <a:spcPct val="0"/>
                </a:spcBef>
                <a:buFontTx/>
                <a:buNone/>
              </a:pPr>
              <a:r>
                <a:rPr lang="en-US" altLang="vi-VN" sz="2000">
                  <a:solidFill>
                    <a:srgbClr val="7030A0"/>
                  </a:solidFill>
                  <a:latin typeface="Times New Roman" panose="02020603050405020304" pitchFamily="18" charset="0"/>
                  <a:cs typeface="Times New Roman" panose="02020603050405020304" pitchFamily="18" charset="0"/>
                </a:rPr>
                <a:t>Màu tím</a:t>
              </a:r>
            </a:p>
          </p:txBody>
        </p:sp>
        <p:cxnSp>
          <p:nvCxnSpPr>
            <p:cNvPr id="36" name="Đường kết nối Mũi tên Thẳng 35"/>
            <p:cNvCxnSpPr/>
            <p:nvPr/>
          </p:nvCxnSpPr>
          <p:spPr>
            <a:xfrm flipH="1" flipV="1">
              <a:off x="9006950" y="3748054"/>
              <a:ext cx="292424" cy="59009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Nhóm 44"/>
          <p:cNvGrpSpPr>
            <a:grpSpLocks/>
          </p:cNvGrpSpPr>
          <p:nvPr/>
        </p:nvGrpSpPr>
        <p:grpSpPr bwMode="auto">
          <a:xfrm>
            <a:off x="9156700" y="3817938"/>
            <a:ext cx="2528888" cy="1163637"/>
            <a:chOff x="9156597" y="3817948"/>
            <a:chExt cx="2529297" cy="1163540"/>
          </a:xfrm>
        </p:grpSpPr>
        <p:sp>
          <p:nvSpPr>
            <p:cNvPr id="34" name="Rectangle 22"/>
            <p:cNvSpPr>
              <a:spLocks noChangeArrowheads="1"/>
            </p:cNvSpPr>
            <p:nvPr/>
          </p:nvSpPr>
          <p:spPr bwMode="auto">
            <a:xfrm>
              <a:off x="10393460" y="4273522"/>
              <a:ext cx="1292434" cy="7079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92075" lvl="1" indent="-52388" eaLnBrk="1" hangingPunct="1">
                <a:spcBef>
                  <a:spcPct val="0"/>
                </a:spcBef>
                <a:buFontTx/>
                <a:buNone/>
                <a:defRPr/>
              </a:pPr>
              <a:r>
                <a:rPr lang="en-US" sz="2000" dirty="0" err="1" smtClean="0">
                  <a:solidFill>
                    <a:schemeClr val="accent3">
                      <a:lumMod val="50000"/>
                    </a:schemeClr>
                  </a:solidFill>
                  <a:latin typeface="Times New Roman" panose="02020603050405020304" pitchFamily="18" charset="0"/>
                  <a:cs typeface="Times New Roman" panose="02020603050405020304" pitchFamily="18" charset="0"/>
                </a:rPr>
                <a:t>Vòng</a:t>
              </a:r>
              <a:r>
                <a:rPr lang="en-US" sz="2000" dirty="0" smtClean="0">
                  <a:solidFill>
                    <a:schemeClr val="accent3">
                      <a:lumMod val="50000"/>
                    </a:schemeClr>
                  </a:solidFill>
                  <a:latin typeface="Times New Roman" panose="02020603050405020304" pitchFamily="18" charset="0"/>
                  <a:cs typeface="Times New Roman" panose="02020603050405020304" pitchFamily="18" charset="0"/>
                </a:rPr>
                <a:t> 4</a:t>
              </a:r>
            </a:p>
            <a:p>
              <a:pPr marL="92075" lvl="1" indent="-52388" eaLnBrk="1" hangingPunct="1">
                <a:spcBef>
                  <a:spcPct val="0"/>
                </a:spcBef>
                <a:buFontTx/>
                <a:buNone/>
                <a:defRPr/>
              </a:pPr>
              <a:r>
                <a:rPr lang="en-US" sz="2000" dirty="0" err="1" smtClean="0">
                  <a:solidFill>
                    <a:schemeClr val="accent3">
                      <a:lumMod val="50000"/>
                    </a:schemeClr>
                  </a:solidFill>
                  <a:latin typeface="Times New Roman" panose="02020603050405020304" pitchFamily="18" charset="0"/>
                  <a:cs typeface="Times New Roman" panose="02020603050405020304" pitchFamily="18" charset="0"/>
                </a:rPr>
                <a:t>Màu</a:t>
              </a:r>
              <a:r>
                <a:rPr lang="en-US" sz="2000"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3">
                      <a:lumMod val="50000"/>
                    </a:schemeClr>
                  </a:solidFill>
                  <a:latin typeface="Times New Roman" panose="02020603050405020304" pitchFamily="18" charset="0"/>
                  <a:cs typeface="Times New Roman" panose="02020603050405020304" pitchFamily="18" charset="0"/>
                </a:rPr>
                <a:t>bạc</a:t>
              </a:r>
              <a:endParaRPr lang="en-US" sz="2000" dirty="0" smtClean="0">
                <a:solidFill>
                  <a:schemeClr val="accent3">
                    <a:lumMod val="50000"/>
                  </a:schemeClr>
                </a:solidFill>
                <a:latin typeface="Times New Roman" panose="02020603050405020304" pitchFamily="18" charset="0"/>
                <a:cs typeface="Times New Roman" panose="02020603050405020304" pitchFamily="18" charset="0"/>
              </a:endParaRPr>
            </a:p>
          </p:txBody>
        </p:sp>
        <p:cxnSp>
          <p:nvCxnSpPr>
            <p:cNvPr id="37" name="Đường kết nối Mũi tên Thẳng 36"/>
            <p:cNvCxnSpPr>
              <a:stCxn id="34" idx="0"/>
            </p:cNvCxnSpPr>
            <p:nvPr/>
          </p:nvCxnSpPr>
          <p:spPr>
            <a:xfrm flipH="1" flipV="1">
              <a:off x="9156597" y="3817948"/>
              <a:ext cx="1883080" cy="455574"/>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Rectangle 22"/>
          <p:cNvSpPr>
            <a:spLocks noChangeArrowheads="1"/>
          </p:cNvSpPr>
          <p:nvPr/>
        </p:nvSpPr>
        <p:spPr bwMode="auto">
          <a:xfrm>
            <a:off x="7605713" y="5267325"/>
            <a:ext cx="658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lvl="1" eaLnBrk="1" hangingPunct="1">
              <a:spcBef>
                <a:spcPct val="0"/>
              </a:spcBef>
              <a:buFontTx/>
              <a:buNone/>
            </a:pPr>
            <a:r>
              <a:rPr lang="en-US" altLang="vi-VN" sz="2400">
                <a:solidFill>
                  <a:srgbClr val="0070C0"/>
                </a:solidFill>
                <a:latin typeface="Times New Roman" panose="02020603050405020304" pitchFamily="18" charset="0"/>
                <a:cs typeface="Times New Roman" panose="02020603050405020304" pitchFamily="18" charset="0"/>
              </a:rPr>
              <a:t>R =</a:t>
            </a:r>
          </a:p>
        </p:txBody>
      </p:sp>
      <p:sp>
        <p:nvSpPr>
          <p:cNvPr id="39" name="Hình chữ nhật 38"/>
          <p:cNvSpPr>
            <a:spLocks noChangeArrowheads="1"/>
          </p:cNvSpPr>
          <p:nvPr/>
        </p:nvSpPr>
        <p:spPr bwMode="auto">
          <a:xfrm>
            <a:off x="8189913" y="5256213"/>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400">
                <a:solidFill>
                  <a:srgbClr val="FF0000"/>
                </a:solidFill>
                <a:latin typeface="Times New Roman" panose="02020603050405020304" pitchFamily="18" charset="0"/>
                <a:cs typeface="Times New Roman" panose="02020603050405020304" pitchFamily="18" charset="0"/>
              </a:rPr>
              <a:t>2</a:t>
            </a:r>
            <a:endParaRPr lang="vi-VN" altLang="vi-VN" sz="2400"/>
          </a:p>
        </p:txBody>
      </p:sp>
      <p:sp>
        <p:nvSpPr>
          <p:cNvPr id="40" name="Hình chữ nhật 39"/>
          <p:cNvSpPr>
            <a:spLocks noChangeArrowheads="1"/>
          </p:cNvSpPr>
          <p:nvPr/>
        </p:nvSpPr>
        <p:spPr bwMode="auto">
          <a:xfrm>
            <a:off x="8428038" y="5256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400">
                <a:solidFill>
                  <a:srgbClr val="00B050"/>
                </a:solidFill>
                <a:latin typeface="Times New Roman" panose="02020603050405020304" pitchFamily="18" charset="0"/>
                <a:cs typeface="Times New Roman" panose="02020603050405020304" pitchFamily="18" charset="0"/>
              </a:rPr>
              <a:t>5</a:t>
            </a:r>
            <a:endParaRPr lang="vi-VN" altLang="vi-VN" sz="2400"/>
          </a:p>
        </p:txBody>
      </p:sp>
      <p:sp>
        <p:nvSpPr>
          <p:cNvPr id="41" name="Hình chữ nhật 40"/>
          <p:cNvSpPr>
            <a:spLocks noRot="1" noChangeAspect="1" noMove="1" noResize="1" noEditPoints="1" noAdjustHandles="1" noChangeArrowheads="1" noChangeShapeType="1" noTextEdit="1"/>
          </p:cNvSpPr>
          <p:nvPr/>
        </p:nvSpPr>
        <p:spPr>
          <a:xfrm>
            <a:off x="8145043" y="5238746"/>
            <a:ext cx="1588833" cy="461665"/>
          </a:xfrm>
          <a:prstGeom prst="rect">
            <a:avLst/>
          </a:prstGeom>
          <a:blipFill rotWithShape="0">
            <a:blip r:embed="rId4"/>
            <a:stretch>
              <a:fillRect t="-10526" r="-4215" b="-28947"/>
            </a:stretch>
          </a:blipFill>
        </p:spPr>
        <p:txBody>
          <a:bodyPr/>
          <a:lstStyle/>
          <a:p>
            <a:pPr>
              <a:defRPr/>
            </a:pPr>
            <a:r>
              <a:rPr lang="vi-VN">
                <a:noFill/>
              </a:rPr>
              <a:t> </a:t>
            </a:r>
          </a:p>
        </p:txBody>
      </p:sp>
      <p:sp>
        <p:nvSpPr>
          <p:cNvPr id="42" name="Hình chữ nhật 41"/>
          <p:cNvSpPr/>
          <p:nvPr/>
        </p:nvSpPr>
        <p:spPr>
          <a:xfrm>
            <a:off x="9629775" y="5245100"/>
            <a:ext cx="917575" cy="461963"/>
          </a:xfrm>
          <a:prstGeom prst="rect">
            <a:avLst/>
          </a:prstGeom>
        </p:spPr>
        <p:txBody>
          <a:bodyPr wrap="none">
            <a:spAutoFit/>
          </a:bodyPr>
          <a:lstStyle/>
          <a:p>
            <a:pPr marL="0" lvl="1" eaLnBrk="1" hangingPunct="1">
              <a:defRPr/>
            </a:pPr>
            <a:r>
              <a:rPr lang="en-US" sz="2400" dirty="0">
                <a:solidFill>
                  <a:schemeClr val="bg1">
                    <a:lumMod val="50000"/>
                  </a:schemeClr>
                </a:solidFill>
                <a:latin typeface="Times New Roman" panose="02020603050405020304" pitchFamily="18" charset="0"/>
                <a:cs typeface="Times New Roman" panose="02020603050405020304" pitchFamily="18" charset="0"/>
              </a:rPr>
              <a:t>±10%</a:t>
            </a:r>
            <a:endParaRPr lang="en-US" sz="2400" dirty="0">
              <a:solidFill>
                <a:srgbClr val="0070C0"/>
              </a:solidFill>
              <a:latin typeface="Times New Roman" panose="02020603050405020304" pitchFamily="18" charset="0"/>
              <a:cs typeface="Times New Roman" panose="02020603050405020304" pitchFamily="18" charset="0"/>
            </a:endParaRPr>
          </a:p>
        </p:txBody>
      </p:sp>
      <p:cxnSp>
        <p:nvCxnSpPr>
          <p:cNvPr id="70" name="Đường kết nối Mũi tên Thẳng 69"/>
          <p:cNvCxnSpPr/>
          <p:nvPr/>
        </p:nvCxnSpPr>
        <p:spPr>
          <a:xfrm>
            <a:off x="6632575" y="5033963"/>
            <a:ext cx="1544638" cy="3286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Đường kết nối Mũi tên Thẳng 72"/>
          <p:cNvCxnSpPr/>
          <p:nvPr/>
        </p:nvCxnSpPr>
        <p:spPr>
          <a:xfrm>
            <a:off x="8008938" y="4981575"/>
            <a:ext cx="527050" cy="32226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Đường kết nối Mũi tên Thẳng 74"/>
          <p:cNvCxnSpPr/>
          <p:nvPr/>
        </p:nvCxnSpPr>
        <p:spPr>
          <a:xfrm flipH="1">
            <a:off x="9158288" y="4949825"/>
            <a:ext cx="88900" cy="36671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Đường kết nối Mũi tên Thẳng 79"/>
          <p:cNvCxnSpPr/>
          <p:nvPr/>
        </p:nvCxnSpPr>
        <p:spPr>
          <a:xfrm flipH="1">
            <a:off x="10277475" y="4975225"/>
            <a:ext cx="806450" cy="328613"/>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22"/>
          <p:cNvSpPr>
            <a:spLocks noChangeArrowheads="1"/>
          </p:cNvSpPr>
          <p:nvPr/>
        </p:nvSpPr>
        <p:spPr bwMode="auto">
          <a:xfrm>
            <a:off x="7600950" y="5678488"/>
            <a:ext cx="3103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lvl="1" eaLnBrk="1" hangingPunct="1">
              <a:spcBef>
                <a:spcPct val="0"/>
              </a:spcBef>
              <a:buFontTx/>
              <a:buNone/>
            </a:pPr>
            <a:r>
              <a:rPr lang="en-US" altLang="vi-VN" sz="2400">
                <a:solidFill>
                  <a:srgbClr val="0070C0"/>
                </a:solidFill>
                <a:latin typeface="Times New Roman" panose="02020603050405020304" pitchFamily="18" charset="0"/>
                <a:cs typeface="Times New Roman" panose="02020603050405020304" pitchFamily="18" charset="0"/>
              </a:rPr>
              <a:t>      = 250M</a:t>
            </a:r>
            <a:r>
              <a:rPr lang="el-GR" altLang="vi-VN" sz="2400">
                <a:solidFill>
                  <a:srgbClr val="0070C0"/>
                </a:solidFill>
                <a:latin typeface="Times New Roman" panose="02020603050405020304" pitchFamily="18" charset="0"/>
                <a:cs typeface="Times New Roman" panose="02020603050405020304" pitchFamily="18" charset="0"/>
              </a:rPr>
              <a:t>Ω</a:t>
            </a:r>
            <a:endParaRPr lang="en-US" altLang="vi-VN" sz="24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792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6"/>
                                        </p:tgtEl>
                                        <p:attrNameLst>
                                          <p:attrName>style.visibility</p:attrName>
                                        </p:attrNameLst>
                                      </p:cBhvr>
                                      <p:to>
                                        <p:strVal val="visible"/>
                                      </p:to>
                                    </p:set>
                                    <p:anim to="" calcmode="lin" valueType="num">
                                      <p:cBhvr>
                                        <p:cTn id="7" dur="1" fill="hold"/>
                                        <p:tgtEl>
                                          <p:spTgt spid="2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par>
                                <p:cTn id="33" presetID="1" presetClass="exit" presetSubtype="0" fill="hold" grpId="2"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linds(horizontal)">
                                      <p:cBhvr>
                                        <p:cTn id="45" dur="500"/>
                                        <p:tgtEl>
                                          <p:spTgt spid="23"/>
                                        </p:tgtEl>
                                      </p:cBhvr>
                                    </p:animEffect>
                                  </p:childTnLst>
                                </p:cTn>
                              </p:par>
                            </p:childTnLst>
                          </p:cTn>
                        </p:par>
                        <p:par>
                          <p:cTn id="46" fill="hold" nodeType="afterGroup">
                            <p:stCondLst>
                              <p:cond delay="500"/>
                            </p:stCondLst>
                            <p:childTnLst>
                              <p:par>
                                <p:cTn id="47" presetID="3" presetClass="entr" presetSubtype="10"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childTnLst>
                          </p:cTn>
                        </p:par>
                        <p:par>
                          <p:cTn id="50" fill="hold" nodeType="afterGroup">
                            <p:stCondLst>
                              <p:cond delay="1000"/>
                            </p:stCondLst>
                            <p:childTnLst>
                              <p:par>
                                <p:cTn id="51" presetID="3" presetClass="entr" presetSubtype="1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linds(horizontal)">
                                      <p:cBhvr>
                                        <p:cTn id="53" dur="500"/>
                                        <p:tgtEl>
                                          <p:spTgt spid="2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ox(in)">
                                      <p:cBhvr>
                                        <p:cTn id="58" dur="500"/>
                                        <p:tgtEl>
                                          <p:spTgt spid="28"/>
                                        </p:tgtEl>
                                      </p:cBhvr>
                                    </p:animEffect>
                                  </p:childTnLst>
                                </p:cTn>
                              </p:par>
                            </p:childTnLst>
                          </p:cTn>
                        </p:par>
                        <p:par>
                          <p:cTn id="59" fill="hold" nodeType="afterGroup">
                            <p:stCondLst>
                              <p:cond delay="500"/>
                            </p:stCondLst>
                            <p:childTnLst>
                              <p:par>
                                <p:cTn id="60" presetID="4" presetClass="entr" presetSubtype="16"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ox(in)">
                                      <p:cBhvr>
                                        <p:cTn id="62" dur="500"/>
                                        <p:tgtEl>
                                          <p:spTgt spid="22"/>
                                        </p:tgtEl>
                                      </p:cBhvr>
                                    </p:animEffect>
                                  </p:childTnLst>
                                </p:cTn>
                              </p:par>
                            </p:childTnLst>
                          </p:cTn>
                        </p:par>
                        <p:par>
                          <p:cTn id="63" fill="hold" nodeType="afterGroup">
                            <p:stCondLst>
                              <p:cond delay="1000"/>
                            </p:stCondLst>
                            <p:childTnLst>
                              <p:par>
                                <p:cTn id="64" presetID="4"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ox(in)">
                                      <p:cBhvr>
                                        <p:cTn id="66" dur="500"/>
                                        <p:tgtEl>
                                          <p:spTgt spid="2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barn(inVertical)">
                                      <p:cBhvr>
                                        <p:cTn id="71" dur="500"/>
                                        <p:tgtEl>
                                          <p:spTgt spid="3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barn(inVertical)">
                                      <p:cBhvr>
                                        <p:cTn id="76" dur="500"/>
                                        <p:tgtEl>
                                          <p:spTgt spid="3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499"/>
                                          </p:stCondLst>
                                        </p:cTn>
                                        <p:tgtEl>
                                          <p:spTgt spid="21"/>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6" presetClass="entr" presetSubtype="21" fill="hold" nodeType="click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barn(inVertical)">
                                      <p:cBhvr>
                                        <p:cTn id="85" dur="500"/>
                                        <p:tgtEl>
                                          <p:spTgt spid="7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499"/>
                                          </p:stCondLst>
                                        </p:cTn>
                                        <p:tgtEl>
                                          <p:spTgt spid="4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6" presetClass="entr" presetSubtype="21" fill="hold" nodeType="click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barn(inVertical)">
                                      <p:cBhvr>
                                        <p:cTn id="99" dur="500"/>
                                        <p:tgtEl>
                                          <p:spTgt spid="73"/>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grpId="0" nodeType="clickEffect">
                                  <p:stCondLst>
                                    <p:cond delay="0"/>
                                  </p:stCondLst>
                                  <p:childTnLst>
                                    <p:set>
                                      <p:cBhvr>
                                        <p:cTn id="103" dur="1" fill="hold">
                                          <p:stCondLst>
                                            <p:cond delay="499"/>
                                          </p:stCondLst>
                                        </p:cTn>
                                        <p:tgtEl>
                                          <p:spTgt spid="40"/>
                                        </p:tgtEl>
                                        <p:attrNameLst>
                                          <p:attrName>style.visibility</p:attrName>
                                        </p:attrNameLst>
                                      </p:cBhvr>
                                      <p:to>
                                        <p:strVal val="visible"/>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nodeType="clickEffect">
                                  <p:stCondLst>
                                    <p:cond delay="0"/>
                                  </p:stCondLst>
                                  <p:childTnLst>
                                    <p:set>
                                      <p:cBhvr>
                                        <p:cTn id="107" dur="1" fill="hold">
                                          <p:stCondLst>
                                            <p:cond delay="499"/>
                                          </p:stCondLst>
                                        </p:cTn>
                                        <p:tgtEl>
                                          <p:spTgt spid="44"/>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6" presetClass="entr" presetSubtype="21" fill="hold" nodeType="click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barn(inVertical)">
                                      <p:cBhvr>
                                        <p:cTn id="112" dur="500"/>
                                        <p:tgtEl>
                                          <p:spTgt spid="7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nodeType="clickEffect">
                                  <p:stCondLst>
                                    <p:cond delay="0"/>
                                  </p:stCondLst>
                                  <p:childTnLst>
                                    <p:set>
                                      <p:cBhvr>
                                        <p:cTn id="116" dur="1" fill="hold">
                                          <p:stCondLst>
                                            <p:cond delay="499"/>
                                          </p:stCondLst>
                                        </p:cTn>
                                        <p:tgtEl>
                                          <p:spTgt spid="41"/>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nodeType="clickEffect">
                                  <p:stCondLst>
                                    <p:cond delay="0"/>
                                  </p:stCondLst>
                                  <p:childTnLst>
                                    <p:set>
                                      <p:cBhvr>
                                        <p:cTn id="120" dur="1" fill="hold">
                                          <p:stCondLst>
                                            <p:cond delay="499"/>
                                          </p:stCondLst>
                                        </p:cTn>
                                        <p:tgtEl>
                                          <p:spTgt spid="45"/>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6" presetClass="entr" presetSubtype="21" fill="hold" nodeType="click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barn(inVertical)">
                                      <p:cBhvr>
                                        <p:cTn id="125" dur="500"/>
                                        <p:tgtEl>
                                          <p:spTgt spid="80"/>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ntr" presetSubtype="0" fill="hold" grpId="0" nodeType="clickEffect">
                                  <p:stCondLst>
                                    <p:cond delay="0"/>
                                  </p:stCondLst>
                                  <p:childTnLst>
                                    <p:set>
                                      <p:cBhvr>
                                        <p:cTn id="129" dur="1" fill="hold">
                                          <p:stCondLst>
                                            <p:cond delay="499"/>
                                          </p:stCondLst>
                                        </p:cTn>
                                        <p:tgtEl>
                                          <p:spTgt spid="42"/>
                                        </p:tgtEl>
                                        <p:attrNameLst>
                                          <p:attrName>style.visibility</p:attrName>
                                        </p:attrNameLst>
                                      </p:cBhvr>
                                      <p:to>
                                        <p:strVal val="visible"/>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6" presetClass="entr" presetSubtype="21" fill="hold" grpId="0" nodeType="clickEffect">
                                  <p:stCondLst>
                                    <p:cond delay="0"/>
                                  </p:stCondLst>
                                  <p:childTnLst>
                                    <p:set>
                                      <p:cBhvr>
                                        <p:cTn id="133" dur="1" fill="hold">
                                          <p:stCondLst>
                                            <p:cond delay="0"/>
                                          </p:stCondLst>
                                        </p:cTn>
                                        <p:tgtEl>
                                          <p:spTgt spid="82"/>
                                        </p:tgtEl>
                                        <p:attrNameLst>
                                          <p:attrName>style.visibility</p:attrName>
                                        </p:attrNameLst>
                                      </p:cBhvr>
                                      <p:to>
                                        <p:strVal val="visible"/>
                                      </p:to>
                                    </p:set>
                                    <p:animEffect transition="in" filter="barn(inVertical)">
                                      <p:cBhvr>
                                        <p:cTn id="13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autoUpdateAnimBg="0"/>
      <p:bldP spid="14" grpId="2"/>
      <p:bldP spid="23" grpId="0" autoUpdateAnimBg="0"/>
      <p:bldP spid="24" grpId="0" autoUpdateAnimBg="0"/>
      <p:bldP spid="25" grpId="0" autoUpdateAnimBg="0"/>
      <p:bldP spid="26" grpId="0" autoUpdateAnimBg="0"/>
      <p:bldP spid="27" grpId="0" autoUpdateAnimBg="0"/>
      <p:bldP spid="28" grpId="0" autoUpdateAnimBg="0"/>
      <p:bldP spid="20" grpId="0" autoUpdateAnimBg="0"/>
      <p:bldP spid="20" grpId="1"/>
      <p:bldP spid="2" grpId="0" animBg="1" autoUpdateAnimBg="0"/>
      <p:bldP spid="2" grpId="1" animBg="1"/>
      <p:bldP spid="29" grpId="0" autoUpdateAnimBg="0"/>
      <p:bldP spid="29" grpId="1"/>
      <p:bldP spid="30" grpId="0" autoUpdateAnimBg="0"/>
      <p:bldP spid="38" grpId="0" autoUpdateAnimBg="0"/>
      <p:bldP spid="39" grpId="0" autoUpdateAnimBg="0"/>
      <p:bldP spid="40" grpId="0" autoUpdateAnimBg="0"/>
      <p:bldP spid="42" grpId="0" autoUpdateAnimBg="0"/>
      <p:bldP spid="8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752600" y="152400"/>
            <a:ext cx="9144000" cy="685800"/>
          </a:xfrm>
          <a:prstGeom prst="rect">
            <a:avLst/>
          </a:prstGeom>
          <a:gradFill rotWithShape="1">
            <a:gsLst>
              <a:gs pos="0">
                <a:schemeClr val="bg1"/>
              </a:gs>
              <a:gs pos="100000">
                <a:srgbClr val="3399FF"/>
              </a:gs>
            </a:gsLst>
            <a:path path="shape">
              <a:fillToRect l="50000" t="50000" r="50000" b="50000"/>
            </a:path>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3600">
                <a:latin typeface="Times New Roman" panose="02020603050405020304" pitchFamily="18" charset="0"/>
                <a:cs typeface="Times New Roman" panose="02020603050405020304" pitchFamily="18" charset="0"/>
              </a:rPr>
              <a:t>Một số hình ảnh về các điện trở vòng màu</a:t>
            </a:r>
            <a:endParaRPr lang="vi-VN" altLang="vi-VN" sz="3600">
              <a:latin typeface="Times New Roman" panose="02020603050405020304" pitchFamily="18" charset="0"/>
              <a:cs typeface="Times New Roman" panose="02020603050405020304" pitchFamily="18" charset="0"/>
            </a:endParaRPr>
          </a:p>
        </p:txBody>
      </p:sp>
      <p:pic>
        <p:nvPicPr>
          <p:cNvPr id="17411" name="Picture 4" descr="Cấu tạo của điện trở và những ứng dụng của điện trở trong đời s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1476375"/>
            <a:ext cx="444817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ình Bầu dục 4"/>
          <p:cNvSpPr/>
          <p:nvPr/>
        </p:nvSpPr>
        <p:spPr>
          <a:xfrm>
            <a:off x="3276600" y="4408488"/>
            <a:ext cx="1311275" cy="10080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6" name="Hình Bầu dục 5"/>
          <p:cNvSpPr/>
          <p:nvPr/>
        </p:nvSpPr>
        <p:spPr>
          <a:xfrm>
            <a:off x="3351213" y="3114675"/>
            <a:ext cx="1138237" cy="8604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 name="Hình Bầu dục 7"/>
          <p:cNvSpPr/>
          <p:nvPr/>
        </p:nvSpPr>
        <p:spPr>
          <a:xfrm>
            <a:off x="2311400" y="1979613"/>
            <a:ext cx="1138238" cy="10080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pic>
        <p:nvPicPr>
          <p:cNvPr id="17415" name="Picture 4" descr="Argentina thông báo bỏ thuế nhập khẩu với các sản phẩm điện tử | Thị trường  | Vietnam+ (VietnamP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038" y="1476375"/>
            <a:ext cx="4500562"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ình Bầu dục 11"/>
          <p:cNvSpPr/>
          <p:nvPr/>
        </p:nvSpPr>
        <p:spPr>
          <a:xfrm>
            <a:off x="1447800" y="3625850"/>
            <a:ext cx="1138238" cy="1320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3" name="Hình Bầu dục 12"/>
          <p:cNvSpPr/>
          <p:nvPr/>
        </p:nvSpPr>
        <p:spPr>
          <a:xfrm>
            <a:off x="3890963" y="2476500"/>
            <a:ext cx="925512" cy="7921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4" name="Hình Bầu dục 13"/>
          <p:cNvSpPr/>
          <p:nvPr/>
        </p:nvSpPr>
        <p:spPr>
          <a:xfrm>
            <a:off x="7726363" y="3786188"/>
            <a:ext cx="923925" cy="792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5" name="Hình Bầu dục 14"/>
          <p:cNvSpPr/>
          <p:nvPr/>
        </p:nvSpPr>
        <p:spPr>
          <a:xfrm>
            <a:off x="7391400" y="5216525"/>
            <a:ext cx="925513" cy="7921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extLst>
      <p:ext uri="{BB962C8B-B14F-4D97-AF65-F5344CB8AC3E}">
        <p14:creationId xmlns:p14="http://schemas.microsoft.com/office/powerpoint/2010/main" val="364974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4191000" y="-19050"/>
            <a:ext cx="4191000" cy="685800"/>
          </a:xfrm>
          <a:prstGeom prst="rect">
            <a:avLst/>
          </a:prstGeom>
          <a:gradFill rotWithShape="1">
            <a:gsLst>
              <a:gs pos="0">
                <a:schemeClr val="bg1"/>
              </a:gs>
              <a:gs pos="100000">
                <a:srgbClr val="3399FF"/>
              </a:gs>
            </a:gsLst>
            <a:path path="shape">
              <a:fillToRect l="50000" t="50000" r="50000" b="50000"/>
            </a:path>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a:solidFill>
                  <a:srgbClr val="FF0000"/>
                </a:solidFill>
                <a:latin typeface="Times New Roman" panose="02020603050405020304" pitchFamily="18" charset="0"/>
                <a:cs typeface="Times New Roman" panose="02020603050405020304" pitchFamily="18" charset="0"/>
              </a:rPr>
              <a:t>VẬN DỤNG</a:t>
            </a:r>
            <a:endParaRPr lang="vi-VN" altLang="vi-VN" sz="4400" b="1">
              <a:solidFill>
                <a:srgbClr val="FF0000"/>
              </a:solidFill>
              <a:latin typeface="Times New Roman" panose="02020603050405020304" pitchFamily="18" charset="0"/>
              <a:cs typeface="Times New Roman" panose="02020603050405020304" pitchFamily="18" charset="0"/>
            </a:endParaRPr>
          </a:p>
        </p:txBody>
      </p:sp>
      <p:sp>
        <p:nvSpPr>
          <p:cNvPr id="18435" name="Text Box 9"/>
          <p:cNvSpPr txBox="1">
            <a:spLocks noChangeArrowheads="1"/>
          </p:cNvSpPr>
          <p:nvPr/>
        </p:nvSpPr>
        <p:spPr bwMode="auto">
          <a:xfrm>
            <a:off x="4532313" y="48768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vi-VN" sz="2400">
              <a:latin typeface="Times New Roman" panose="02020603050405020304" pitchFamily="18" charset="0"/>
            </a:endParaRPr>
          </a:p>
        </p:txBody>
      </p:sp>
      <p:sp>
        <p:nvSpPr>
          <p:cNvPr id="21510" name="Text Box 34"/>
          <p:cNvSpPr txBox="1">
            <a:spLocks noRot="1" noChangeAspect="1" noMove="1" noResize="1" noEditPoints="1" noAdjustHandles="1" noChangeArrowheads="1" noChangeShapeType="1" noTextEdit="1"/>
          </p:cNvSpPr>
          <p:nvPr/>
        </p:nvSpPr>
        <p:spPr bwMode="auto">
          <a:xfrm>
            <a:off x="1046922" y="2003382"/>
            <a:ext cx="2077278" cy="2316660"/>
          </a:xfrm>
          <a:prstGeom prst="rect">
            <a:avLst/>
          </a:prstGeom>
          <a:blipFill rotWithShape="0">
            <a:blip r:embed="rId2"/>
            <a:stretch>
              <a:fillRect l="-4692" t="-2105" b="-5263"/>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vi-VN">
                <a:noFill/>
              </a:rPr>
              <a:t> </a:t>
            </a:r>
          </a:p>
        </p:txBody>
      </p:sp>
      <p:sp>
        <p:nvSpPr>
          <p:cNvPr id="11302" name="Rectangle 38"/>
          <p:cNvSpPr>
            <a:spLocks noChangeArrowheads="1"/>
          </p:cNvSpPr>
          <p:nvPr/>
        </p:nvSpPr>
        <p:spPr bwMode="auto">
          <a:xfrm>
            <a:off x="1066800" y="733425"/>
            <a:ext cx="10058400" cy="1200150"/>
          </a:xfrm>
          <a:prstGeom prst="rect">
            <a:avLst/>
          </a:prstGeom>
          <a:solidFill>
            <a:srgbClr val="FFCCFF"/>
          </a:solidFill>
          <a:ln>
            <a:noFill/>
          </a:ln>
          <a:effectLst/>
          <a:extLst/>
        </p:spPr>
        <p:txBody>
          <a:bodyPr>
            <a:spAutoFit/>
          </a:bodyPr>
          <a:lstStyle/>
          <a:p>
            <a:pPr>
              <a:spcBef>
                <a:spcPct val="50000"/>
              </a:spcBef>
              <a:defRPr/>
            </a:pPr>
            <a:r>
              <a:rPr lang="en-US" sz="2400" b="1" dirty="0">
                <a:solidFill>
                  <a:srgbClr val="FF0000"/>
                </a:solidFill>
                <a:effectLst>
                  <a:outerShdw blurRad="38100" dist="38100" dir="2700000" algn="tl">
                    <a:srgbClr val="C0C0C0"/>
                  </a:outerShdw>
                </a:effectLst>
                <a:latin typeface="Times New Roman" pitchFamily="18" charset="0"/>
                <a:cs typeface="Times New Roman" pitchFamily="18" charset="0"/>
              </a:rPr>
              <a:t>C10:</a:t>
            </a:r>
            <a:r>
              <a:rPr lang="en-US" sz="2400" b="1" dirty="0">
                <a:solidFill>
                  <a:schemeClr val="bg2"/>
                </a:solidFill>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Một</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biến</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trơ</a:t>
            </a:r>
            <a:r>
              <a:rPr lang="en-US" sz="2400" b="1" dirty="0">
                <a:effectLst>
                  <a:outerShdw blurRad="38100" dist="38100" dir="2700000" algn="tl">
                    <a:srgbClr val="C0C0C0"/>
                  </a:outerShdw>
                </a:effectLst>
                <a:latin typeface="Times New Roman" pitchFamily="18" charset="0"/>
                <a:cs typeface="Times New Roman" pitchFamily="18" charset="0"/>
              </a:rPr>
              <a:t>̉ con </a:t>
            </a:r>
            <a:r>
              <a:rPr lang="en-US" sz="2400" b="1" dirty="0" err="1">
                <a:effectLst>
                  <a:outerShdw blurRad="38100" dist="38100" dir="2700000" algn="tl">
                    <a:srgbClr val="C0C0C0"/>
                  </a:outerShdw>
                </a:effectLst>
                <a:latin typeface="Times New Roman" pitchFamily="18" charset="0"/>
                <a:cs typeface="Times New Roman" pitchFamily="18" charset="0"/>
              </a:rPr>
              <a:t>chạy</a:t>
            </a:r>
            <a:r>
              <a:rPr lang="en-US" sz="2400" b="1" dirty="0">
                <a:effectLst>
                  <a:outerShdw blurRad="38100" dist="38100" dir="2700000" algn="tl">
                    <a:srgbClr val="C0C0C0"/>
                  </a:outerShdw>
                </a:effectLst>
                <a:latin typeface="Times New Roman" pitchFamily="18" charset="0"/>
                <a:cs typeface="Times New Roman" pitchFamily="18" charset="0"/>
              </a:rPr>
              <a:t> có </a:t>
            </a:r>
            <a:r>
              <a:rPr lang="en-US" sz="2400" b="1" dirty="0" err="1">
                <a:effectLst>
                  <a:outerShdw blurRad="38100" dist="38100" dir="2700000" algn="tl">
                    <a:srgbClr val="C0C0C0"/>
                  </a:outerShdw>
                </a:effectLst>
                <a:latin typeface="Times New Roman" pitchFamily="18" charset="0"/>
                <a:cs typeface="Times New Roman" pitchFamily="18" charset="0"/>
              </a:rPr>
              <a:t>điện</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trơ</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lớn</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nhất</a:t>
            </a:r>
            <a:r>
              <a:rPr lang="en-US" sz="2400" b="1" dirty="0">
                <a:effectLst>
                  <a:outerShdw blurRad="38100" dist="38100" dir="2700000" algn="tl">
                    <a:srgbClr val="C0C0C0"/>
                  </a:outerShdw>
                </a:effectLst>
                <a:latin typeface="Times New Roman" pitchFamily="18" charset="0"/>
                <a:cs typeface="Times New Roman" pitchFamily="18" charset="0"/>
              </a:rPr>
              <a:t> là 20 </a:t>
            </a:r>
            <a:r>
              <a:rPr lang="en-US" sz="2400" b="1" dirty="0">
                <a:effectLst>
                  <a:outerShdw blurRad="38100" dist="38100" dir="2700000" algn="tl">
                    <a:srgbClr val="C0C0C0"/>
                  </a:outerShdw>
                </a:effectLst>
                <a:latin typeface="Times New Roman" pitchFamily="18" charset="0"/>
                <a:cs typeface="Times New Roman" pitchFamily="18" charset="0"/>
                <a:sym typeface="Symbol" pitchFamily="18" charset="2"/>
              </a:rPr>
              <a:t></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Dây</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điện</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trơ</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của</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biến</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trơ</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bằng</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hợp</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kim</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Nicrôm</a:t>
            </a:r>
            <a:r>
              <a:rPr lang="en-US" sz="2400" b="1" dirty="0">
                <a:effectLst>
                  <a:outerShdw blurRad="38100" dist="38100" dir="2700000" algn="tl">
                    <a:srgbClr val="C0C0C0"/>
                  </a:outerShdw>
                </a:effectLst>
                <a:latin typeface="Times New Roman" pitchFamily="18" charset="0"/>
                <a:cs typeface="Times New Roman" pitchFamily="18" charset="0"/>
              </a:rPr>
              <a:t> có </a:t>
            </a:r>
            <a:r>
              <a:rPr lang="en-US" sz="2400" b="1" dirty="0" err="1">
                <a:effectLst>
                  <a:outerShdw blurRad="38100" dist="38100" dir="2700000" algn="tl">
                    <a:srgbClr val="C0C0C0"/>
                  </a:outerShdw>
                </a:effectLst>
                <a:latin typeface="Times New Roman" pitchFamily="18" charset="0"/>
                <a:cs typeface="Times New Roman" pitchFamily="18" charset="0"/>
              </a:rPr>
              <a:t>tiết</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diện</a:t>
            </a:r>
            <a:r>
              <a:rPr lang="en-US" sz="2400" b="1" dirty="0">
                <a:effectLst>
                  <a:outerShdw blurRad="38100" dist="38100" dir="2700000" algn="tl">
                    <a:srgbClr val="C0C0C0"/>
                  </a:outerShdw>
                </a:effectLst>
                <a:latin typeface="Times New Roman" pitchFamily="18" charset="0"/>
                <a:cs typeface="Times New Roman" pitchFamily="18" charset="0"/>
              </a:rPr>
              <a:t> 0,5mm</a:t>
            </a:r>
            <a:r>
              <a:rPr lang="en-US" sz="2400" b="1" baseline="30000" dirty="0">
                <a:effectLst>
                  <a:outerShdw blurRad="38100" dist="38100" dir="2700000" algn="tl">
                    <a:srgbClr val="C0C0C0"/>
                  </a:outerShdw>
                </a:effectLst>
                <a:latin typeface="Times New Roman" pitchFamily="18" charset="0"/>
                <a:cs typeface="Times New Roman" pitchFamily="18" charset="0"/>
              </a:rPr>
              <a:t>2 </a:t>
            </a:r>
            <a:r>
              <a:rPr lang="en-US" sz="2400" b="1" dirty="0" err="1">
                <a:effectLst>
                  <a:outerShdw blurRad="38100" dist="38100" dir="2700000" algn="tl">
                    <a:srgbClr val="C0C0C0"/>
                  </a:outerShdw>
                </a:effectLst>
                <a:latin typeface="Times New Roman" pitchFamily="18" charset="0"/>
                <a:cs typeface="Times New Roman" pitchFamily="18" charset="0"/>
              </a:rPr>
              <a:t>được</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quấn</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đều</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quanh</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một</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lõi</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sư</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tròn</a:t>
            </a:r>
            <a:r>
              <a:rPr lang="en-US" sz="2400" b="1" dirty="0">
                <a:effectLst>
                  <a:outerShdw blurRad="38100" dist="38100" dir="2700000" algn="tl">
                    <a:srgbClr val="C0C0C0"/>
                  </a:outerShdw>
                </a:effectLst>
                <a:latin typeface="Times New Roman" pitchFamily="18" charset="0"/>
                <a:cs typeface="Times New Roman" pitchFamily="18" charset="0"/>
              </a:rPr>
              <a:t> có </a:t>
            </a:r>
            <a:r>
              <a:rPr lang="en-US" sz="2400" b="1" dirty="0" err="1">
                <a:effectLst>
                  <a:outerShdw blurRad="38100" dist="38100" dir="2700000" algn="tl">
                    <a:srgbClr val="C0C0C0"/>
                  </a:outerShdw>
                </a:effectLst>
                <a:latin typeface="Times New Roman" pitchFamily="18" charset="0"/>
                <a:cs typeface="Times New Roman" pitchFamily="18" charset="0"/>
              </a:rPr>
              <a:t>đường</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kính</a:t>
            </a:r>
            <a:r>
              <a:rPr lang="en-US" sz="2400" b="1" dirty="0">
                <a:effectLst>
                  <a:outerShdw blurRad="38100" dist="38100" dir="2700000" algn="tl">
                    <a:srgbClr val="C0C0C0"/>
                  </a:outerShdw>
                </a:effectLst>
                <a:latin typeface="Times New Roman" pitchFamily="18" charset="0"/>
                <a:cs typeface="Times New Roman" pitchFamily="18" charset="0"/>
              </a:rPr>
              <a:t> 2 cm. </a:t>
            </a:r>
            <a:r>
              <a:rPr lang="en-US" sz="2400" b="1" dirty="0" err="1">
                <a:effectLst>
                  <a:outerShdw blurRad="38100" dist="38100" dir="2700000" algn="tl">
                    <a:srgbClr val="C0C0C0"/>
                  </a:outerShdw>
                </a:effectLst>
                <a:latin typeface="Times New Roman" pitchFamily="18" charset="0"/>
                <a:cs typeface="Times New Roman" pitchFamily="18" charset="0"/>
              </a:rPr>
              <a:t>Tính</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số</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vòng</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dây</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của</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biến</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trơ</a:t>
            </a:r>
            <a:r>
              <a:rPr lang="en-US" sz="2400" b="1" dirty="0">
                <a:effectLst>
                  <a:outerShdw blurRad="38100" dist="38100" dir="2700000" algn="tl">
                    <a:srgbClr val="C0C0C0"/>
                  </a:outerShdw>
                </a:effectLst>
                <a:latin typeface="Times New Roman" pitchFamily="18" charset="0"/>
                <a:cs typeface="Times New Roman" pitchFamily="18" charset="0"/>
              </a:rPr>
              <a:t>̉.</a:t>
            </a:r>
          </a:p>
        </p:txBody>
      </p:sp>
      <p:cxnSp>
        <p:nvCxnSpPr>
          <p:cNvPr id="3" name="Đường nối Thẳng 2"/>
          <p:cNvCxnSpPr/>
          <p:nvPr/>
        </p:nvCxnSpPr>
        <p:spPr>
          <a:xfrm>
            <a:off x="3429000" y="1981200"/>
            <a:ext cx="0" cy="4876800"/>
          </a:xfrm>
          <a:prstGeom prst="line">
            <a:avLst/>
          </a:prstGeom>
          <a:ln w="38100"/>
        </p:spPr>
        <p:style>
          <a:lnRef idx="1">
            <a:schemeClr val="dk1"/>
          </a:lnRef>
          <a:fillRef idx="0">
            <a:schemeClr val="dk1"/>
          </a:fillRef>
          <a:effectRef idx="0">
            <a:schemeClr val="dk1"/>
          </a:effectRef>
          <a:fontRef idx="minor">
            <a:schemeClr val="tx1"/>
          </a:fontRef>
        </p:style>
      </p:cxnSp>
      <p:sp>
        <p:nvSpPr>
          <p:cNvPr id="18439" name="Text Box 34"/>
          <p:cNvSpPr txBox="1">
            <a:spLocks noChangeArrowheads="1"/>
          </p:cNvSpPr>
          <p:nvPr/>
        </p:nvSpPr>
        <p:spPr bwMode="auto">
          <a:xfrm>
            <a:off x="3467100" y="2039938"/>
            <a:ext cx="16208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u="sng">
                <a:solidFill>
                  <a:srgbClr val="00B050"/>
                </a:solidFill>
                <a:latin typeface="Times New Roman" panose="02020603050405020304" pitchFamily="18" charset="0"/>
              </a:rPr>
              <a:t>Giải:</a:t>
            </a:r>
            <a:endParaRPr lang="vi-VN" altLang="vi-VN" sz="2400" b="1" u="sng">
              <a:solidFill>
                <a:srgbClr val="00B050"/>
              </a:solidFill>
              <a:latin typeface="Times New Roman" panose="02020603050405020304" pitchFamily="18" charset="0"/>
            </a:endParaRPr>
          </a:p>
        </p:txBody>
      </p:sp>
      <p:sp>
        <p:nvSpPr>
          <p:cNvPr id="17" name="Text Box 34"/>
          <p:cNvSpPr txBox="1">
            <a:spLocks noChangeArrowheads="1"/>
          </p:cNvSpPr>
          <p:nvPr/>
        </p:nvSpPr>
        <p:spPr bwMode="auto">
          <a:xfrm>
            <a:off x="3467100" y="2511425"/>
            <a:ext cx="42291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solidFill>
                  <a:srgbClr val="00B050"/>
                </a:solidFill>
                <a:latin typeface="Times New Roman" panose="02020603050405020304" pitchFamily="18" charset="0"/>
              </a:rPr>
              <a:t>Chiều dài của dây hợp kim:</a:t>
            </a:r>
            <a:endParaRPr lang="vi-VN" altLang="vi-VN" sz="2400" b="1">
              <a:solidFill>
                <a:srgbClr val="00B050"/>
              </a:solidFill>
              <a:latin typeface="Times New Roman" panose="02020603050405020304" pitchFamily="18" charset="0"/>
            </a:endParaRPr>
          </a:p>
        </p:txBody>
      </p:sp>
      <p:sp>
        <p:nvSpPr>
          <p:cNvPr id="4" name="Hình chữ nhật 3"/>
          <p:cNvSpPr>
            <a:spLocks noRot="1" noChangeAspect="1" noMove="1" noResize="1" noEditPoints="1" noAdjustHandles="1" noChangeArrowheads="1" noChangeShapeType="1" noTextEdit="1"/>
          </p:cNvSpPr>
          <p:nvPr/>
        </p:nvSpPr>
        <p:spPr>
          <a:xfrm>
            <a:off x="3813710" y="3025396"/>
            <a:ext cx="1160895" cy="644728"/>
          </a:xfrm>
          <a:prstGeom prst="rect">
            <a:avLst/>
          </a:prstGeom>
          <a:blipFill rotWithShape="0">
            <a:blip r:embed="rId3"/>
            <a:stretch>
              <a:fillRect l="-8421" b="-7547"/>
            </a:stretch>
          </a:blipFill>
        </p:spPr>
        <p:txBody>
          <a:bodyPr/>
          <a:lstStyle/>
          <a:p>
            <a:pPr>
              <a:defRPr/>
            </a:pPr>
            <a:r>
              <a:rPr lang="vi-VN">
                <a:noFill/>
              </a:rPr>
              <a:t> </a:t>
            </a:r>
          </a:p>
        </p:txBody>
      </p:sp>
      <p:sp>
        <p:nvSpPr>
          <p:cNvPr id="19" name="Hình chữ nhật 18"/>
          <p:cNvSpPr>
            <a:spLocks noRot="1" noChangeAspect="1" noMove="1" noResize="1" noEditPoints="1" noAdjustHandles="1" noChangeArrowheads="1" noChangeShapeType="1" noTextEdit="1"/>
          </p:cNvSpPr>
          <p:nvPr/>
        </p:nvSpPr>
        <p:spPr>
          <a:xfrm>
            <a:off x="4909030" y="3000478"/>
            <a:ext cx="1345240" cy="732636"/>
          </a:xfrm>
          <a:prstGeom prst="rect">
            <a:avLst/>
          </a:prstGeom>
          <a:blipFill rotWithShape="0">
            <a:blip r:embed="rId4"/>
            <a:stretch>
              <a:fillRect l="-3620"/>
            </a:stretch>
          </a:blipFill>
        </p:spPr>
        <p:txBody>
          <a:bodyPr/>
          <a:lstStyle/>
          <a:p>
            <a:pPr>
              <a:defRPr/>
            </a:pPr>
            <a:r>
              <a:rPr lang="vi-VN">
                <a:noFill/>
              </a:rPr>
              <a:t> </a:t>
            </a:r>
          </a:p>
        </p:txBody>
      </p:sp>
      <p:sp>
        <p:nvSpPr>
          <p:cNvPr id="20" name="Hình chữ nhật 19"/>
          <p:cNvSpPr>
            <a:spLocks noRot="1" noChangeAspect="1" noMove="1" noResize="1" noEditPoints="1" noAdjustHandles="1" noChangeArrowheads="1" noChangeShapeType="1" noTextEdit="1"/>
          </p:cNvSpPr>
          <p:nvPr/>
        </p:nvSpPr>
        <p:spPr>
          <a:xfrm>
            <a:off x="6254270" y="2968834"/>
            <a:ext cx="2051780" cy="937949"/>
          </a:xfrm>
          <a:prstGeom prst="rect">
            <a:avLst/>
          </a:prstGeom>
          <a:blipFill rotWithShape="0">
            <a:blip r:embed="rId5"/>
            <a:stretch>
              <a:fillRect l="-2671"/>
            </a:stretch>
          </a:blipFill>
        </p:spPr>
        <p:txBody>
          <a:bodyPr/>
          <a:lstStyle/>
          <a:p>
            <a:pPr>
              <a:defRPr/>
            </a:pPr>
            <a:r>
              <a:rPr lang="vi-VN">
                <a:noFill/>
              </a:rPr>
              <a:t> </a:t>
            </a:r>
          </a:p>
        </p:txBody>
      </p:sp>
      <p:sp>
        <p:nvSpPr>
          <p:cNvPr id="21" name="Hình chữ nhật 20"/>
          <p:cNvSpPr>
            <a:spLocks noChangeArrowheads="1"/>
          </p:cNvSpPr>
          <p:nvPr/>
        </p:nvSpPr>
        <p:spPr bwMode="auto">
          <a:xfrm>
            <a:off x="8434388" y="3162300"/>
            <a:ext cx="27670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vi-VN" sz="1800" b="1">
                <a:solidFill>
                  <a:srgbClr val="00B050"/>
                </a:solidFill>
              </a:rPr>
              <a:t>= 9,1 (m) =9100cm</a:t>
            </a:r>
            <a:endParaRPr lang="el-GR" altLang="vi-VN" sz="2800" b="1" i="1">
              <a:solidFill>
                <a:srgbClr val="00B050"/>
              </a:solidFill>
              <a:latin typeface="Times New Roman" panose="02020603050405020304" pitchFamily="18" charset="0"/>
            </a:endParaRPr>
          </a:p>
        </p:txBody>
      </p:sp>
      <p:sp>
        <p:nvSpPr>
          <p:cNvPr id="22" name="Text Box 34"/>
          <p:cNvSpPr txBox="1">
            <a:spLocks noChangeArrowheads="1"/>
          </p:cNvSpPr>
          <p:nvPr/>
        </p:nvSpPr>
        <p:spPr bwMode="auto">
          <a:xfrm>
            <a:off x="3467100" y="3962400"/>
            <a:ext cx="6438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solidFill>
                  <a:srgbClr val="00B050"/>
                </a:solidFill>
                <a:latin typeface="Times New Roman" panose="02020603050405020304" pitchFamily="18" charset="0"/>
              </a:rPr>
              <a:t>Chiều dài của 1 vòng dây (chu vi của lõi sứ):</a:t>
            </a:r>
            <a:endParaRPr lang="vi-VN" altLang="vi-VN" sz="2400" b="1">
              <a:solidFill>
                <a:srgbClr val="00B050"/>
              </a:solidFill>
              <a:latin typeface="Times New Roman" panose="02020603050405020304" pitchFamily="18" charset="0"/>
            </a:endParaRPr>
          </a:p>
        </p:txBody>
      </p:sp>
      <p:sp>
        <p:nvSpPr>
          <p:cNvPr id="23" name="Hình chữ nhật 22"/>
          <p:cNvSpPr>
            <a:spLocks noChangeArrowheads="1"/>
          </p:cNvSpPr>
          <p:nvPr/>
        </p:nvSpPr>
        <p:spPr bwMode="auto">
          <a:xfrm>
            <a:off x="3721100" y="4371975"/>
            <a:ext cx="1238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vi-VN" sz="2400" b="1">
                <a:solidFill>
                  <a:srgbClr val="00B050"/>
                </a:solidFill>
                <a:latin typeface="Times New Roman" panose="02020603050405020304" pitchFamily="18" charset="0"/>
                <a:cs typeface="Times New Roman" panose="02020603050405020304" pitchFamily="18" charset="0"/>
              </a:rPr>
              <a:t>C = ∏.d</a:t>
            </a:r>
            <a:endParaRPr lang="el-GR" altLang="vi-VN" sz="2400" b="1" i="1">
              <a:solidFill>
                <a:srgbClr val="00B050"/>
              </a:solidFill>
              <a:latin typeface="Times New Roman" panose="02020603050405020304" pitchFamily="18" charset="0"/>
            </a:endParaRPr>
          </a:p>
        </p:txBody>
      </p:sp>
      <p:sp>
        <p:nvSpPr>
          <p:cNvPr id="24" name="Hình chữ nhật 23"/>
          <p:cNvSpPr>
            <a:spLocks noChangeArrowheads="1"/>
          </p:cNvSpPr>
          <p:nvPr/>
        </p:nvSpPr>
        <p:spPr bwMode="auto">
          <a:xfrm>
            <a:off x="4895850" y="4375150"/>
            <a:ext cx="1282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vi-VN" sz="2400" b="1">
                <a:solidFill>
                  <a:srgbClr val="00B050"/>
                </a:solidFill>
                <a:latin typeface="Times New Roman" panose="02020603050405020304" pitchFamily="18" charset="0"/>
                <a:cs typeface="Times New Roman" panose="02020603050405020304" pitchFamily="18" charset="0"/>
              </a:rPr>
              <a:t>= 3,14. 2</a:t>
            </a:r>
            <a:endParaRPr lang="el-GR" altLang="vi-VN" sz="2400" b="1" i="1">
              <a:solidFill>
                <a:srgbClr val="00B050"/>
              </a:solidFill>
              <a:latin typeface="Times New Roman" panose="02020603050405020304" pitchFamily="18" charset="0"/>
            </a:endParaRPr>
          </a:p>
        </p:txBody>
      </p:sp>
      <p:sp>
        <p:nvSpPr>
          <p:cNvPr id="25" name="Text Box 34"/>
          <p:cNvSpPr txBox="1">
            <a:spLocks noChangeArrowheads="1"/>
          </p:cNvSpPr>
          <p:nvPr/>
        </p:nvSpPr>
        <p:spPr bwMode="auto">
          <a:xfrm>
            <a:off x="3467100" y="4875213"/>
            <a:ext cx="42291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solidFill>
                  <a:srgbClr val="00B050"/>
                </a:solidFill>
                <a:latin typeface="Times New Roman" panose="02020603050405020304" pitchFamily="18" charset="0"/>
              </a:rPr>
              <a:t>Số vòng dây:</a:t>
            </a:r>
            <a:endParaRPr lang="vi-VN" altLang="vi-VN" sz="2400" b="1">
              <a:solidFill>
                <a:srgbClr val="00B050"/>
              </a:solidFill>
              <a:latin typeface="Times New Roman" panose="02020603050405020304" pitchFamily="18" charset="0"/>
            </a:endParaRPr>
          </a:p>
        </p:txBody>
      </p:sp>
      <p:sp>
        <p:nvSpPr>
          <p:cNvPr id="26" name="Hình chữ nhật 25"/>
          <p:cNvSpPr>
            <a:spLocks noRot="1" noChangeAspect="1" noMove="1" noResize="1" noEditPoints="1" noAdjustHandles="1" noChangeArrowheads="1" noChangeShapeType="1" noTextEdit="1"/>
          </p:cNvSpPr>
          <p:nvPr/>
        </p:nvSpPr>
        <p:spPr>
          <a:xfrm>
            <a:off x="3775237" y="5285672"/>
            <a:ext cx="1414170" cy="573427"/>
          </a:xfrm>
          <a:prstGeom prst="rect">
            <a:avLst/>
          </a:prstGeom>
          <a:blipFill rotWithShape="0">
            <a:blip r:embed="rId6"/>
            <a:stretch>
              <a:fillRect l="-6466" r="-6034" b="-20213"/>
            </a:stretch>
          </a:blipFill>
        </p:spPr>
        <p:txBody>
          <a:bodyPr/>
          <a:lstStyle/>
          <a:p>
            <a:pPr>
              <a:defRPr/>
            </a:pPr>
            <a:r>
              <a:rPr lang="vi-VN">
                <a:noFill/>
              </a:rPr>
              <a:t> </a:t>
            </a:r>
          </a:p>
        </p:txBody>
      </p:sp>
      <p:sp>
        <p:nvSpPr>
          <p:cNvPr id="27" name="Hình chữ nhật 26"/>
          <p:cNvSpPr>
            <a:spLocks noChangeArrowheads="1"/>
          </p:cNvSpPr>
          <p:nvPr/>
        </p:nvSpPr>
        <p:spPr bwMode="auto">
          <a:xfrm>
            <a:off x="5102225" y="5367338"/>
            <a:ext cx="1674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vi-VN" sz="2400" b="1">
                <a:solidFill>
                  <a:srgbClr val="00B050"/>
                </a:solidFill>
                <a:latin typeface="Times New Roman" panose="02020603050405020304" pitchFamily="18" charset="0"/>
                <a:cs typeface="Times New Roman" panose="02020603050405020304" pitchFamily="18" charset="0"/>
              </a:rPr>
              <a:t>= 9100/6,28</a:t>
            </a:r>
            <a:endParaRPr lang="el-GR" altLang="vi-VN" sz="2400" b="1" i="1">
              <a:solidFill>
                <a:srgbClr val="00B050"/>
              </a:solidFill>
              <a:latin typeface="Times New Roman" panose="02020603050405020304" pitchFamily="18" charset="0"/>
            </a:endParaRPr>
          </a:p>
        </p:txBody>
      </p:sp>
      <p:sp>
        <p:nvSpPr>
          <p:cNvPr id="2" name="Hình chữ nhật 1"/>
          <p:cNvSpPr>
            <a:spLocks noChangeArrowheads="1"/>
          </p:cNvSpPr>
          <p:nvPr/>
        </p:nvSpPr>
        <p:spPr bwMode="auto">
          <a:xfrm>
            <a:off x="6716713" y="5418138"/>
            <a:ext cx="2044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400" b="1">
                <a:solidFill>
                  <a:srgbClr val="00B050"/>
                </a:solidFill>
                <a:latin typeface="Times New Roman" panose="02020603050405020304" pitchFamily="18" charset="0"/>
                <a:cs typeface="Times New Roman" panose="02020603050405020304" pitchFamily="18" charset="0"/>
              </a:rPr>
              <a:t>= 1449 (vòng) </a:t>
            </a:r>
            <a:endParaRPr lang="vi-VN" altLang="vi-VN" sz="2400"/>
          </a:p>
        </p:txBody>
      </p:sp>
      <p:sp>
        <p:nvSpPr>
          <p:cNvPr id="5" name="Hình chữ nhật 4"/>
          <p:cNvSpPr>
            <a:spLocks noChangeArrowheads="1"/>
          </p:cNvSpPr>
          <p:nvPr/>
        </p:nvSpPr>
        <p:spPr bwMode="auto">
          <a:xfrm>
            <a:off x="6096000" y="4362450"/>
            <a:ext cx="1573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400" b="1">
                <a:solidFill>
                  <a:srgbClr val="00B050"/>
                </a:solidFill>
                <a:latin typeface="Times New Roman" panose="02020603050405020304" pitchFamily="18" charset="0"/>
                <a:cs typeface="Times New Roman" panose="02020603050405020304" pitchFamily="18" charset="0"/>
              </a:rPr>
              <a:t>= 6,28(cm)</a:t>
            </a:r>
            <a:endParaRPr lang="el-GR" altLang="vi-VN" sz="2400" b="1" i="1">
              <a:solidFill>
                <a:srgbClr val="00B050"/>
              </a:solidFill>
              <a:latin typeface="Times New Roman" panose="02020603050405020304" pitchFamily="18" charset="0"/>
            </a:endParaRPr>
          </a:p>
        </p:txBody>
      </p:sp>
    </p:spTree>
    <p:extLst>
      <p:ext uri="{BB962C8B-B14F-4D97-AF65-F5344CB8AC3E}">
        <p14:creationId xmlns:p14="http://schemas.microsoft.com/office/powerpoint/2010/main" val="3484523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barn(inVertical)">
                                      <p:cBhvr>
                                        <p:cTn id="27" dur="500"/>
                                        <p:tgtEl>
                                          <p:spTgt spid="2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Effect transition="in" filter="wipe(down)">
                                      <p:cBhvr>
                                        <p:cTn id="37" dur="500"/>
                                        <p:tgtEl>
                                          <p:spTgt spid="23">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animEffect transition="in" filter="wipe(down)">
                                      <p:cBhvr>
                                        <p:cTn id="42" dur="500"/>
                                        <p:tgtEl>
                                          <p:spTgt spid="24">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21"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inVertical)">
                                      <p:cBhvr>
                                        <p:cTn id="56" dur="500"/>
                                        <p:tgtEl>
                                          <p:spTgt spid="2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arn(inVertical)">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5" grpId="0"/>
      <p:bldP spid="27" grpId="0"/>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0"/>
          <p:cNvSpPr txBox="1">
            <a:spLocks noChangeArrowheads="1"/>
          </p:cNvSpPr>
          <p:nvPr/>
        </p:nvSpPr>
        <p:spPr bwMode="auto">
          <a:xfrm>
            <a:off x="9256713" y="4910138"/>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a:solidFill>
                  <a:schemeClr val="bg1"/>
                </a:solidFill>
                <a:latin typeface="Times New Roman" panose="02020603050405020304" pitchFamily="18" charset="0"/>
                <a:cs typeface="Times New Roman" panose="02020603050405020304" pitchFamily="18" charset="0"/>
              </a:rPr>
              <a:t>R</a:t>
            </a:r>
            <a:r>
              <a:rPr lang="en-US" altLang="vi-VN" sz="2400" baseline="-25000">
                <a:solidFill>
                  <a:schemeClr val="bg1"/>
                </a:solidFill>
                <a:latin typeface="Times New Roman" panose="02020603050405020304" pitchFamily="18" charset="0"/>
                <a:cs typeface="Times New Roman" panose="02020603050405020304" pitchFamily="18" charset="0"/>
              </a:rPr>
              <a:t>2</a:t>
            </a:r>
            <a:r>
              <a:rPr lang="en-US" altLang="vi-VN" sz="2400">
                <a:solidFill>
                  <a:schemeClr val="bg1"/>
                </a:solidFill>
                <a:latin typeface="Times New Roman" panose="02020603050405020304" pitchFamily="18" charset="0"/>
                <a:cs typeface="Times New Roman" panose="02020603050405020304" pitchFamily="18" charset="0"/>
              </a:rPr>
              <a:t>= 8</a:t>
            </a:r>
          </a:p>
        </p:txBody>
      </p:sp>
      <p:sp>
        <p:nvSpPr>
          <p:cNvPr id="19459" name="Rectangle 45"/>
          <p:cNvSpPr>
            <a:spLocks noChangeArrowheads="1"/>
          </p:cNvSpPr>
          <p:nvPr/>
        </p:nvSpPr>
        <p:spPr bwMode="auto">
          <a:xfrm>
            <a:off x="4806950" y="-3175"/>
            <a:ext cx="3035300" cy="5857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vi-VN" b="1">
                <a:solidFill>
                  <a:srgbClr val="FF0066"/>
                </a:solidFill>
                <a:latin typeface="Times New Roman" panose="02020603050405020304" pitchFamily="18" charset="0"/>
                <a:cs typeface="Times New Roman" panose="02020603050405020304" pitchFamily="18" charset="0"/>
              </a:rPr>
              <a:t>BÀI TẬP SBT</a:t>
            </a:r>
          </a:p>
        </p:txBody>
      </p:sp>
      <p:sp>
        <p:nvSpPr>
          <p:cNvPr id="191535" name="Text Box 47"/>
          <p:cNvSpPr txBox="1">
            <a:spLocks noChangeArrowheads="1"/>
          </p:cNvSpPr>
          <p:nvPr/>
        </p:nvSpPr>
        <p:spPr bwMode="auto">
          <a:xfrm>
            <a:off x="1093788" y="592138"/>
            <a:ext cx="10517187" cy="830262"/>
          </a:xfrm>
          <a:prstGeom prst="rect">
            <a:avLst/>
          </a:prstGeom>
          <a:solidFill>
            <a:schemeClr val="accent2">
              <a:lumMod val="40000"/>
              <a:lumOff val="60000"/>
            </a:schemeClr>
          </a:solidFill>
          <a:ln>
            <a:noFill/>
          </a:ln>
        </p:spPr>
        <p:txBody>
          <a:bodyP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defRPr/>
            </a:pPr>
            <a:r>
              <a:rPr lang="en-US" sz="2400" b="1" u="sng" dirty="0" err="1">
                <a:solidFill>
                  <a:srgbClr val="FF0000"/>
                </a:solidFill>
                <a:latin typeface="Times New Roman" panose="02020603050405020304" pitchFamily="18" charset="0"/>
                <a:cs typeface="Times New Roman" panose="02020603050405020304" pitchFamily="18" charset="0"/>
              </a:rPr>
              <a:t>Bài</a:t>
            </a:r>
            <a:r>
              <a:rPr lang="en-US" sz="2400" b="1" u="sng" dirty="0">
                <a:solidFill>
                  <a:srgbClr val="FF0000"/>
                </a:solidFill>
                <a:latin typeface="Times New Roman" panose="02020603050405020304" pitchFamily="18" charset="0"/>
                <a:cs typeface="Times New Roman" panose="02020603050405020304" pitchFamily="18" charset="0"/>
              </a:rPr>
              <a:t> 10.1:</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30Ω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Nikêlin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0,40.10</a:t>
            </a:r>
            <a:r>
              <a:rPr lang="en-US" sz="2400" baseline="30000" dirty="0">
                <a:solidFill>
                  <a:srgbClr val="FF0000"/>
                </a:solidFill>
                <a:latin typeface="Times New Roman" panose="02020603050405020304" pitchFamily="18" charset="0"/>
                <a:cs typeface="Times New Roman" panose="02020603050405020304" pitchFamily="18" charset="0"/>
              </a:rPr>
              <a:t>-6</a:t>
            </a:r>
            <a:r>
              <a:rPr lang="en-US" sz="2400" dirty="0">
                <a:solidFill>
                  <a:srgbClr val="FF0000"/>
                </a:solidFill>
                <a:latin typeface="Times New Roman" panose="02020603050405020304" pitchFamily="18" charset="0"/>
                <a:cs typeface="Times New Roman" panose="02020603050405020304" pitchFamily="18" charset="0"/>
              </a:rPr>
              <a:t>Ω.m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0,5mm</a:t>
            </a:r>
            <a:r>
              <a:rPr lang="en-US" sz="2400" baseline="30000" dirty="0">
                <a:solidFill>
                  <a:srgbClr val="FF0000"/>
                </a:solidFill>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chiều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a:t>
            </a:r>
          </a:p>
        </p:txBody>
      </p:sp>
      <p:sp>
        <p:nvSpPr>
          <p:cNvPr id="6" name="Nút Hành động: Kết thúc 5">
            <a:hlinkClick r:id="" action="ppaction://hlinkshowjump?jump=lastslide" highlightClick="1"/>
          </p:cNvPr>
          <p:cNvSpPr/>
          <p:nvPr/>
        </p:nvSpPr>
        <p:spPr>
          <a:xfrm>
            <a:off x="11610975" y="6488113"/>
            <a:ext cx="581025" cy="36988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1423988" y="1936750"/>
            <a:ext cx="265747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ts val="1800"/>
              </a:lnSpc>
              <a:spcBef>
                <a:spcPct val="0"/>
              </a:spcBef>
              <a:spcAft>
                <a:spcPts val="1200"/>
              </a:spcAft>
              <a:buFontTx/>
              <a:buNone/>
            </a:pPr>
            <a:r>
              <a:rPr lang="en-US" altLang="vi-VN" sz="2400" b="1" u="sng">
                <a:solidFill>
                  <a:srgbClr val="008000"/>
                </a:solidFill>
                <a:latin typeface="Times New Roman" panose="02020603050405020304" pitchFamily="18" charset="0"/>
                <a:cs typeface="Times New Roman" panose="02020603050405020304" pitchFamily="18" charset="0"/>
              </a:rPr>
              <a:t>Tóm tắt:</a:t>
            </a:r>
            <a:endParaRPr lang="en-US" altLang="vi-VN" sz="2400" u="sng">
              <a:latin typeface="Times New Roman" panose="02020603050405020304" pitchFamily="18" charset="0"/>
              <a:ea typeface="Calibri" panose="020F0502020204030204" pitchFamily="34" charset="0"/>
              <a:cs typeface="Times New Roman" panose="02020603050405020304" pitchFamily="18" charset="0"/>
            </a:endParaRPr>
          </a:p>
          <a:p>
            <a:pPr>
              <a:lnSpc>
                <a:spcPts val="1800"/>
              </a:lnSpc>
              <a:spcBef>
                <a:spcPct val="0"/>
              </a:spcBef>
              <a:spcAft>
                <a:spcPts val="1200"/>
              </a:spcAft>
              <a:buFontTx/>
              <a:buNone/>
            </a:pPr>
            <a:r>
              <a:rPr lang="en-US" altLang="vi-VN" sz="2400">
                <a:solidFill>
                  <a:srgbClr val="0070C0"/>
                </a:solidFill>
                <a:latin typeface="Times New Roman" panose="02020603050405020304" pitchFamily="18" charset="0"/>
                <a:cs typeface="Times New Roman" panose="02020603050405020304" pitchFamily="18" charset="0"/>
              </a:rPr>
              <a:t>R = 30Ω </a:t>
            </a:r>
          </a:p>
          <a:p>
            <a:pPr>
              <a:lnSpc>
                <a:spcPts val="1800"/>
              </a:lnSpc>
              <a:spcBef>
                <a:spcPct val="0"/>
              </a:spcBef>
              <a:spcAft>
                <a:spcPts val="1200"/>
              </a:spcAft>
              <a:buFontTx/>
              <a:buNone/>
            </a:pPr>
            <a:r>
              <a:rPr lang="en-US" altLang="vi-VN" sz="2400">
                <a:solidFill>
                  <a:srgbClr val="0070C0"/>
                </a:solidFill>
                <a:latin typeface="Times New Roman" panose="02020603050405020304" pitchFamily="18" charset="0"/>
                <a:cs typeface="Times New Roman" panose="02020603050405020304" pitchFamily="18" charset="0"/>
              </a:rPr>
              <a:t>S = 0,5mm</a:t>
            </a:r>
            <a:r>
              <a:rPr lang="en-US" altLang="vi-VN" sz="2400" baseline="30000">
                <a:solidFill>
                  <a:srgbClr val="0070C0"/>
                </a:solidFill>
                <a:latin typeface="Times New Roman" panose="02020603050405020304" pitchFamily="18" charset="0"/>
                <a:cs typeface="Times New Roman" panose="02020603050405020304" pitchFamily="18" charset="0"/>
              </a:rPr>
              <a:t>2</a:t>
            </a:r>
            <a:r>
              <a:rPr lang="en-US" altLang="vi-VN" sz="2400">
                <a:solidFill>
                  <a:srgbClr val="0070C0"/>
                </a:solidFill>
                <a:latin typeface="Times New Roman" panose="02020603050405020304" pitchFamily="18" charset="0"/>
                <a:cs typeface="Times New Roman" panose="02020603050405020304" pitchFamily="18" charset="0"/>
              </a:rPr>
              <a:t> </a:t>
            </a:r>
          </a:p>
          <a:p>
            <a:pPr>
              <a:lnSpc>
                <a:spcPts val="1800"/>
              </a:lnSpc>
              <a:spcBef>
                <a:spcPct val="0"/>
              </a:spcBef>
              <a:spcAft>
                <a:spcPts val="1200"/>
              </a:spcAft>
              <a:buFontTx/>
              <a:buNone/>
            </a:pPr>
            <a:r>
              <a:rPr lang="en-US" altLang="vi-VN" sz="2400">
                <a:solidFill>
                  <a:srgbClr val="0070C0"/>
                </a:solidFill>
                <a:latin typeface="Times New Roman" panose="02020603050405020304" pitchFamily="18" charset="0"/>
                <a:cs typeface="Times New Roman" panose="02020603050405020304" pitchFamily="18" charset="0"/>
              </a:rPr>
              <a:t>   = 0,5.10</a:t>
            </a:r>
            <a:r>
              <a:rPr lang="en-US" altLang="vi-VN" sz="2400" baseline="30000">
                <a:solidFill>
                  <a:srgbClr val="0070C0"/>
                </a:solidFill>
                <a:latin typeface="Times New Roman" panose="02020603050405020304" pitchFamily="18" charset="0"/>
                <a:cs typeface="Times New Roman" panose="02020603050405020304" pitchFamily="18" charset="0"/>
              </a:rPr>
              <a:t>-6</a:t>
            </a:r>
            <a:r>
              <a:rPr lang="en-US" altLang="vi-VN" sz="2400">
                <a:solidFill>
                  <a:srgbClr val="0070C0"/>
                </a:solidFill>
                <a:latin typeface="Times New Roman" panose="02020603050405020304" pitchFamily="18" charset="0"/>
                <a:cs typeface="Times New Roman" panose="02020603050405020304" pitchFamily="18" charset="0"/>
              </a:rPr>
              <a:t>m</a:t>
            </a:r>
            <a:r>
              <a:rPr lang="en-US" altLang="vi-VN" sz="2400" baseline="30000">
                <a:solidFill>
                  <a:srgbClr val="0070C0"/>
                </a:solidFill>
                <a:latin typeface="Times New Roman" panose="02020603050405020304" pitchFamily="18" charset="0"/>
                <a:cs typeface="Times New Roman" panose="02020603050405020304" pitchFamily="18" charset="0"/>
              </a:rPr>
              <a:t>2</a:t>
            </a:r>
            <a:endParaRPr lang="en-US" altLang="vi-VN" sz="2400">
              <a:solidFill>
                <a:srgbClr val="0070C0"/>
              </a:solidFill>
              <a:latin typeface="Times New Roman" panose="02020603050405020304" pitchFamily="18" charset="0"/>
              <a:cs typeface="Times New Roman" panose="02020603050405020304" pitchFamily="18" charset="0"/>
            </a:endParaRPr>
          </a:p>
          <a:p>
            <a:pPr>
              <a:lnSpc>
                <a:spcPts val="1800"/>
              </a:lnSpc>
              <a:spcBef>
                <a:spcPct val="0"/>
              </a:spcBef>
              <a:spcAft>
                <a:spcPts val="1200"/>
              </a:spcAft>
              <a:buFontTx/>
              <a:buNone/>
            </a:pPr>
            <a:r>
              <a:rPr lang="en-US" altLang="vi-VN" sz="2400">
                <a:solidFill>
                  <a:srgbClr val="0070C0"/>
                </a:solidFill>
                <a:latin typeface="Times New Roman" panose="02020603050405020304" pitchFamily="18" charset="0"/>
                <a:cs typeface="Times New Roman" panose="02020603050405020304" pitchFamily="18" charset="0"/>
              </a:rPr>
              <a:t> ρ = 0,4.10</a:t>
            </a:r>
            <a:r>
              <a:rPr lang="en-US" altLang="vi-VN" sz="2400" baseline="30000">
                <a:solidFill>
                  <a:srgbClr val="0070C0"/>
                </a:solidFill>
                <a:latin typeface="Times New Roman" panose="02020603050405020304" pitchFamily="18" charset="0"/>
                <a:cs typeface="Times New Roman" panose="02020603050405020304" pitchFamily="18" charset="0"/>
              </a:rPr>
              <a:t>-6</a:t>
            </a:r>
            <a:r>
              <a:rPr lang="en-US" altLang="vi-VN" sz="2400">
                <a:solidFill>
                  <a:srgbClr val="0070C0"/>
                </a:solidFill>
                <a:latin typeface="Times New Roman" panose="02020603050405020304" pitchFamily="18" charset="0"/>
                <a:cs typeface="Times New Roman" panose="02020603050405020304" pitchFamily="18" charset="0"/>
              </a:rPr>
              <a:t> Ω.m</a:t>
            </a:r>
          </a:p>
          <a:p>
            <a:pPr>
              <a:lnSpc>
                <a:spcPts val="1800"/>
              </a:lnSpc>
              <a:spcBef>
                <a:spcPct val="0"/>
              </a:spcBef>
              <a:spcAft>
                <a:spcPts val="1200"/>
              </a:spcAft>
              <a:buFontTx/>
              <a:buNone/>
            </a:pPr>
            <a:r>
              <a:rPr lang="en-US" altLang="vi-VN" b="1" i="1">
                <a:solidFill>
                  <a:srgbClr val="FF0000"/>
                </a:solidFill>
                <a:latin typeface="Times New Roman" panose="02020603050405020304" pitchFamily="18" charset="0"/>
                <a:cs typeface="Times New Roman" panose="02020603050405020304" pitchFamily="18" charset="0"/>
              </a:rPr>
              <a:t>l</a:t>
            </a:r>
            <a:r>
              <a:rPr lang="en-US" altLang="vi-VN" b="1">
                <a:solidFill>
                  <a:srgbClr val="FF0000"/>
                </a:solidFill>
                <a:latin typeface="Times New Roman" panose="02020603050405020304" pitchFamily="18" charset="0"/>
                <a:cs typeface="Times New Roman" panose="02020603050405020304" pitchFamily="18" charset="0"/>
              </a:rPr>
              <a:t> = ?</a:t>
            </a:r>
            <a:endParaRPr lang="en-US" altLang="vi-VN" b="1">
              <a:solidFill>
                <a:srgbClr val="FF0000"/>
              </a:solidFill>
              <a:latin typeface="Times New Roman" panose="02020603050405020304" pitchFamily="18" charset="0"/>
            </a:endParaRPr>
          </a:p>
        </p:txBody>
      </p:sp>
      <p:sp>
        <p:nvSpPr>
          <p:cNvPr id="19463" name="Rectangle 3"/>
          <p:cNvSpPr>
            <a:spLocks noChangeArrowheads="1"/>
          </p:cNvSpPr>
          <p:nvPr/>
        </p:nvSpPr>
        <p:spPr bwMode="auto">
          <a:xfrm>
            <a:off x="4560888" y="1787525"/>
            <a:ext cx="1347787"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400" b="1" u="sng">
                <a:solidFill>
                  <a:srgbClr val="008000"/>
                </a:solidFill>
                <a:latin typeface="Times New Roman" panose="02020603050405020304" pitchFamily="18" charset="0"/>
                <a:cs typeface="Times New Roman" panose="02020603050405020304" pitchFamily="18" charset="0"/>
              </a:rPr>
              <a:t>Lời giải:</a:t>
            </a:r>
            <a:endParaRPr lang="en-US" altLang="en-US" sz="2400" u="sng">
              <a:latin typeface="Times New Roman" panose="02020603050405020304" pitchFamily="18" charset="0"/>
              <a:cs typeface="Times New Roman" panose="02020603050405020304" pitchFamily="18" charset="0"/>
            </a:endParaRPr>
          </a:p>
          <a:p>
            <a:pPr algn="just">
              <a:spcBef>
                <a:spcPct val="0"/>
              </a:spcBef>
              <a:buFontTx/>
              <a:buNone/>
            </a:pPr>
            <a:endParaRPr lang="en-US" altLang="en-US" sz="2400">
              <a:latin typeface="Times New Roman" panose="02020603050405020304" pitchFamily="18" charset="0"/>
              <a:cs typeface="Times New Roman" panose="02020603050405020304" pitchFamily="18" charset="0"/>
            </a:endParaRPr>
          </a:p>
          <a:p>
            <a:pPr algn="just">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19464" name="Rectangle 4"/>
          <p:cNvSpPr>
            <a:spLocks noChangeArrowheads="1"/>
          </p:cNvSpPr>
          <p:nvPr/>
        </p:nvSpPr>
        <p:spPr bwMode="auto">
          <a:xfrm>
            <a:off x="4543425" y="2336800"/>
            <a:ext cx="40703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400">
                <a:solidFill>
                  <a:srgbClr val="0070C0"/>
                </a:solidFill>
                <a:latin typeface="Times New Roman" panose="02020603050405020304" pitchFamily="18" charset="0"/>
                <a:cs typeface="Times New Roman" panose="02020603050405020304" pitchFamily="18" charset="0"/>
              </a:rPr>
              <a:t>Chiều dài của dây dẫn là: </a:t>
            </a:r>
          </a:p>
        </p:txBody>
      </p:sp>
      <p:cxnSp>
        <p:nvCxnSpPr>
          <p:cNvPr id="12" name="Đường nối Thẳng 10"/>
          <p:cNvCxnSpPr/>
          <p:nvPr/>
        </p:nvCxnSpPr>
        <p:spPr>
          <a:xfrm>
            <a:off x="4187825" y="1735138"/>
            <a:ext cx="0" cy="5059362"/>
          </a:xfrm>
          <a:prstGeom prst="line">
            <a:avLst/>
          </a:prstGeom>
          <a:ln w="28575"/>
        </p:spPr>
        <p:style>
          <a:lnRef idx="1">
            <a:schemeClr val="dk1"/>
          </a:lnRef>
          <a:fillRef idx="0">
            <a:schemeClr val="dk1"/>
          </a:fillRef>
          <a:effectRef idx="0">
            <a:schemeClr val="dk1"/>
          </a:effectRef>
          <a:fontRef idx="minor">
            <a:schemeClr val="tx1"/>
          </a:fontRef>
        </p:style>
      </p:cxnSp>
      <p:sp>
        <p:nvSpPr>
          <p:cNvPr id="13" name="Hình chữ nhật 12"/>
          <p:cNvSpPr>
            <a:spLocks noRot="1" noChangeAspect="1" noMove="1" noResize="1" noEditPoints="1" noAdjustHandles="1" noChangeArrowheads="1" noChangeShapeType="1" noTextEdit="1"/>
          </p:cNvSpPr>
          <p:nvPr/>
        </p:nvSpPr>
        <p:spPr>
          <a:xfrm>
            <a:off x="4621275" y="2928368"/>
            <a:ext cx="1303562" cy="828945"/>
          </a:xfrm>
          <a:prstGeom prst="rect">
            <a:avLst/>
          </a:prstGeom>
          <a:blipFill rotWithShape="0">
            <a:blip r:embed="rId3"/>
            <a:stretch>
              <a:fillRect l="-11682" r="-12150" b="-9559"/>
            </a:stretch>
          </a:blipFill>
        </p:spPr>
        <p:txBody>
          <a:bodyPr/>
          <a:lstStyle/>
          <a:p>
            <a:pPr>
              <a:defRPr/>
            </a:pPr>
            <a:r>
              <a:rPr lang="vi-VN">
                <a:noFill/>
              </a:rPr>
              <a:t> </a:t>
            </a:r>
          </a:p>
        </p:txBody>
      </p:sp>
      <p:sp>
        <p:nvSpPr>
          <p:cNvPr id="14" name="Hình chữ nhật 13"/>
          <p:cNvSpPr>
            <a:spLocks noRot="1" noChangeAspect="1" noMove="1" noResize="1" noEditPoints="1" noAdjustHandles="1" noChangeArrowheads="1" noChangeShapeType="1" noTextEdit="1"/>
          </p:cNvSpPr>
          <p:nvPr/>
        </p:nvSpPr>
        <p:spPr>
          <a:xfrm>
            <a:off x="6041510" y="2962398"/>
            <a:ext cx="1606530" cy="874022"/>
          </a:xfrm>
          <a:prstGeom prst="rect">
            <a:avLst/>
          </a:prstGeom>
          <a:blipFill rotWithShape="0">
            <a:blip r:embed="rId4"/>
            <a:stretch>
              <a:fillRect l="-9470" b="-1399"/>
            </a:stretch>
          </a:blipFill>
        </p:spPr>
        <p:txBody>
          <a:bodyPr/>
          <a:lstStyle/>
          <a:p>
            <a:pPr>
              <a:defRPr/>
            </a:pPr>
            <a:r>
              <a:rPr lang="vi-VN">
                <a:noFill/>
              </a:rPr>
              <a:t> </a:t>
            </a:r>
          </a:p>
        </p:txBody>
      </p:sp>
      <p:sp>
        <p:nvSpPr>
          <p:cNvPr id="15" name="Hình chữ nhật 14"/>
          <p:cNvSpPr>
            <a:spLocks noRot="1" noChangeAspect="1" noMove="1" noResize="1" noEditPoints="1" noAdjustHandles="1" noChangeArrowheads="1" noChangeShapeType="1" noTextEdit="1"/>
          </p:cNvSpPr>
          <p:nvPr/>
        </p:nvSpPr>
        <p:spPr>
          <a:xfrm>
            <a:off x="7560954" y="2870141"/>
            <a:ext cx="4230132" cy="915379"/>
          </a:xfrm>
          <a:prstGeom prst="rect">
            <a:avLst/>
          </a:prstGeom>
          <a:blipFill rotWithShape="0">
            <a:blip r:embed="rId5"/>
            <a:stretch>
              <a:fillRect l="-3602" b="-4667"/>
            </a:stretch>
          </a:blipFill>
        </p:spPr>
        <p:txBody>
          <a:bodyPr/>
          <a:lstStyle/>
          <a:p>
            <a:pPr>
              <a:defRPr/>
            </a:pPr>
            <a:r>
              <a:rPr lang="vi-VN">
                <a:noFill/>
              </a:rPr>
              <a:t> </a:t>
            </a:r>
          </a:p>
        </p:txBody>
      </p:sp>
    </p:spTree>
    <p:extLst>
      <p:ext uri="{BB962C8B-B14F-4D97-AF65-F5344CB8AC3E}">
        <p14:creationId xmlns:p14="http://schemas.microsoft.com/office/powerpoint/2010/main" val="2596149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0"/>
          <p:cNvSpPr txBox="1">
            <a:spLocks noChangeArrowheads="1"/>
          </p:cNvSpPr>
          <p:nvPr/>
        </p:nvSpPr>
        <p:spPr bwMode="auto">
          <a:xfrm>
            <a:off x="9256713" y="4910138"/>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000">
                <a:solidFill>
                  <a:schemeClr val="bg1"/>
                </a:solidFill>
                <a:latin typeface="Times New Roman" panose="02020603050405020304" pitchFamily="18" charset="0"/>
                <a:cs typeface="Times New Roman" panose="02020603050405020304" pitchFamily="18" charset="0"/>
              </a:rPr>
              <a:t>R</a:t>
            </a:r>
            <a:r>
              <a:rPr lang="en-US" altLang="vi-VN" sz="2000" baseline="-25000">
                <a:solidFill>
                  <a:schemeClr val="bg1"/>
                </a:solidFill>
                <a:latin typeface="Times New Roman" panose="02020603050405020304" pitchFamily="18" charset="0"/>
                <a:cs typeface="Times New Roman" panose="02020603050405020304" pitchFamily="18" charset="0"/>
              </a:rPr>
              <a:t>2</a:t>
            </a:r>
            <a:r>
              <a:rPr lang="en-US" altLang="vi-VN" sz="2000">
                <a:solidFill>
                  <a:schemeClr val="bg1"/>
                </a:solidFill>
                <a:latin typeface="Times New Roman" panose="02020603050405020304" pitchFamily="18" charset="0"/>
                <a:cs typeface="Times New Roman" panose="02020603050405020304" pitchFamily="18" charset="0"/>
              </a:rPr>
              <a:t>= 8</a:t>
            </a:r>
          </a:p>
        </p:txBody>
      </p:sp>
      <p:sp>
        <p:nvSpPr>
          <p:cNvPr id="191533" name="Rectangle 45"/>
          <p:cNvSpPr>
            <a:spLocks noChangeArrowheads="1"/>
          </p:cNvSpPr>
          <p:nvPr/>
        </p:nvSpPr>
        <p:spPr bwMode="auto">
          <a:xfrm>
            <a:off x="4806950" y="-3175"/>
            <a:ext cx="3035300" cy="585788"/>
          </a:xfrm>
          <a:prstGeom prst="rect">
            <a:avLst/>
          </a:prstGeom>
          <a:solidFill>
            <a:schemeClr val="accent1">
              <a:lumMod val="75000"/>
            </a:schemeClr>
          </a:solidFill>
          <a:ln>
            <a:noFill/>
          </a:ln>
        </p:spPr>
        <p:txBody>
          <a:bodyPr anchor="ct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just" eaLnBrk="1" hangingPunct="1">
              <a:defRPr/>
            </a:pPr>
            <a:r>
              <a:rPr lang="en-US" sz="3200" b="1" dirty="0" smtClean="0">
                <a:solidFill>
                  <a:srgbClr val="FF0066"/>
                </a:solidFill>
                <a:latin typeface="Times New Roman" panose="02020603050405020304" pitchFamily="18" charset="0"/>
                <a:cs typeface="Times New Roman" panose="02020603050405020304" pitchFamily="18" charset="0"/>
              </a:rPr>
              <a:t>BÀI TẬP SBT</a:t>
            </a:r>
            <a:endParaRPr lang="en-US" sz="3200" b="1" dirty="0">
              <a:solidFill>
                <a:srgbClr val="FF0066"/>
              </a:solidFill>
              <a:latin typeface="Times New Roman" panose="02020603050405020304" pitchFamily="18" charset="0"/>
              <a:cs typeface="Times New Roman" panose="02020603050405020304" pitchFamily="18" charset="0"/>
            </a:endParaRPr>
          </a:p>
        </p:txBody>
      </p:sp>
      <p:sp>
        <p:nvSpPr>
          <p:cNvPr id="191535" name="Text Box 47"/>
          <p:cNvSpPr txBox="1">
            <a:spLocks noChangeArrowheads="1"/>
          </p:cNvSpPr>
          <p:nvPr/>
        </p:nvSpPr>
        <p:spPr bwMode="auto">
          <a:xfrm>
            <a:off x="636588" y="598488"/>
            <a:ext cx="10974387" cy="1692275"/>
          </a:xfrm>
          <a:prstGeom prst="rect">
            <a:avLst/>
          </a:prstGeom>
          <a:solidFill>
            <a:schemeClr val="accent2">
              <a:lumMod val="40000"/>
              <a:lumOff val="60000"/>
            </a:schemeClr>
          </a:solidFill>
          <a:ln>
            <a:noFill/>
          </a:ln>
        </p:spPr>
        <p:txBody>
          <a:bodyP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defRPr/>
            </a:pPr>
            <a:r>
              <a:rPr lang="en-US" b="1" u="sng" dirty="0" err="1">
                <a:solidFill>
                  <a:srgbClr val="FF0000"/>
                </a:solidFill>
                <a:latin typeface="Times New Roman" panose="02020603050405020304" pitchFamily="18" charset="0"/>
                <a:cs typeface="Times New Roman" panose="02020603050405020304" pitchFamily="18" charset="0"/>
              </a:rPr>
              <a:t>Bài</a:t>
            </a:r>
            <a:r>
              <a:rPr lang="en-US" b="1" u="sng" dirty="0">
                <a:solidFill>
                  <a:srgbClr val="FF0000"/>
                </a:solidFill>
                <a:latin typeface="Times New Roman" panose="02020603050405020304" pitchFamily="18" charset="0"/>
                <a:cs typeface="Times New Roman" panose="02020603050405020304" pitchFamily="18" charset="0"/>
              </a:rPr>
              <a:t> 10.2</a:t>
            </a:r>
            <a:r>
              <a:rPr lang="en-US" b="1" dirty="0">
                <a:solidFill>
                  <a:srgbClr val="FF0000"/>
                </a:solidFill>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trở</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chạy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ghi</a:t>
            </a:r>
            <a:r>
              <a:rPr lang="en-US" b="1"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50Ω – 2,5A.</a:t>
            </a:r>
          </a:p>
          <a:p>
            <a:pPr>
              <a:defRPr/>
            </a:pPr>
            <a:r>
              <a:rPr lang="en-US" b="1" dirty="0">
                <a:latin typeface="Times New Roman" panose="02020603050405020304" pitchFamily="18" charset="0"/>
                <a:cs typeface="Times New Roman" panose="02020603050405020304" pitchFamily="18" charset="0"/>
              </a:rPr>
              <a:t>a)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biết</a:t>
            </a:r>
            <a:r>
              <a:rPr lang="en-US" b="1" dirty="0">
                <a:latin typeface="Times New Roman" panose="02020603050405020304" pitchFamily="18" charset="0"/>
                <a:cs typeface="Times New Roman" panose="02020603050405020304" pitchFamily="18" charset="0"/>
              </a:rPr>
              <a:t> ý </a:t>
            </a:r>
            <a:r>
              <a:rPr lang="en-US" b="1" dirty="0" err="1">
                <a:latin typeface="Times New Roman" panose="02020603050405020304" pitchFamily="18" charset="0"/>
                <a:cs typeface="Times New Roman" panose="02020603050405020304" pitchFamily="18" charset="0"/>
              </a:rPr>
              <a:t>nghĩa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ghi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này</a:t>
            </a:r>
            <a:endParaRPr lang="en-US" b="1" dirty="0">
              <a:latin typeface="Times New Roman" panose="02020603050405020304" pitchFamily="18" charset="0"/>
              <a:cs typeface="Times New Roman" panose="02020603050405020304" pitchFamily="18" charset="0"/>
            </a:endParaRPr>
          </a:p>
          <a:p>
            <a:pPr>
              <a:defRPr/>
            </a:pPr>
            <a:r>
              <a:rPr lang="en-US" b="1" dirty="0">
                <a:latin typeface="Times New Roman" panose="02020603050405020304" pitchFamily="18" charset="0"/>
                <a:cs typeface="Times New Roman" panose="02020603050405020304" pitchFamily="18" charset="0"/>
              </a:rPr>
              <a:t>b) </a:t>
            </a:r>
            <a:r>
              <a:rPr lang="en-US" b="1" dirty="0" err="1">
                <a:latin typeface="Times New Roman" panose="02020603050405020304" pitchFamily="18" charset="0"/>
                <a:cs typeface="Times New Roman" panose="02020603050405020304" pitchFamily="18" charset="0"/>
              </a:rPr>
              <a:t>Tính</a:t>
            </a:r>
            <a:r>
              <a:rPr lang="en-US" b="1"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hiệu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thế</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lớn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nhất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phép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đặt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cuộn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trở</a:t>
            </a:r>
            <a:endParaRPr lang="en-US" b="1" dirty="0">
              <a:latin typeface="Times New Roman" panose="02020603050405020304" pitchFamily="18" charset="0"/>
              <a:cs typeface="Times New Roman" panose="02020603050405020304" pitchFamily="18" charset="0"/>
            </a:endParaRPr>
          </a:p>
          <a:p>
            <a:pPr>
              <a:defRPr/>
            </a:pPr>
            <a:r>
              <a:rPr lang="en-US" b="1" dirty="0">
                <a:latin typeface="Times New Roman" panose="02020603050405020304" pitchFamily="18" charset="0"/>
                <a:cs typeface="Times New Roman" panose="02020603050405020304" pitchFamily="18" charset="0"/>
              </a:rPr>
              <a:t>c) </a:t>
            </a:r>
            <a:r>
              <a:rPr lang="en-US" b="1" dirty="0" err="1">
                <a:latin typeface="Times New Roman" panose="02020603050405020304" pitchFamily="18" charset="0"/>
                <a:cs typeface="Times New Roman" panose="02020603050405020304" pitchFamily="18" charset="0"/>
              </a:rPr>
              <a:t>Biến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bằng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hợp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nicrom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suất</a:t>
            </a:r>
            <a:r>
              <a:rPr lang="en-US" b="1" dirty="0">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1,10.</a:t>
            </a:r>
            <a:r>
              <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a:t>
            </a:r>
            <a:r>
              <a:rPr lang="en-US" b="1"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-6</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Ω.m</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dài</a:t>
            </a:r>
            <a:r>
              <a:rPr lang="en-US" b="1"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50m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Tính</a:t>
            </a:r>
            <a:r>
              <a:rPr lang="en-US" b="1"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tiết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dẫn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dùng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trở</a:t>
            </a:r>
            <a:r>
              <a:rPr lang="en-US" b="1" dirty="0">
                <a:latin typeface="Times New Roman" panose="02020603050405020304" pitchFamily="18" charset="0"/>
                <a:cs typeface="Times New Roman" panose="02020603050405020304" pitchFamily="18" charset="0"/>
              </a:rPr>
              <a:t>.</a:t>
            </a:r>
          </a:p>
        </p:txBody>
      </p:sp>
      <p:sp>
        <p:nvSpPr>
          <p:cNvPr id="21509" name="Text Box 40"/>
          <p:cNvSpPr txBox="1">
            <a:spLocks noChangeArrowheads="1"/>
          </p:cNvSpPr>
          <p:nvPr/>
        </p:nvSpPr>
        <p:spPr bwMode="auto">
          <a:xfrm>
            <a:off x="9205913" y="4273550"/>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000">
                <a:solidFill>
                  <a:schemeClr val="bg1"/>
                </a:solidFill>
                <a:latin typeface="Times New Roman" panose="02020603050405020304" pitchFamily="18" charset="0"/>
                <a:cs typeface="Times New Roman" panose="02020603050405020304" pitchFamily="18" charset="0"/>
              </a:rPr>
              <a:t>R</a:t>
            </a:r>
            <a:r>
              <a:rPr lang="en-US" altLang="vi-VN" sz="2000" baseline="-25000">
                <a:solidFill>
                  <a:schemeClr val="bg1"/>
                </a:solidFill>
                <a:latin typeface="Times New Roman" panose="02020603050405020304" pitchFamily="18" charset="0"/>
                <a:cs typeface="Times New Roman" panose="02020603050405020304" pitchFamily="18" charset="0"/>
              </a:rPr>
              <a:t>2</a:t>
            </a:r>
            <a:r>
              <a:rPr lang="en-US" altLang="vi-VN" sz="2000">
                <a:solidFill>
                  <a:schemeClr val="bg1"/>
                </a:solidFill>
                <a:latin typeface="Times New Roman" panose="02020603050405020304" pitchFamily="18" charset="0"/>
                <a:cs typeface="Times New Roman" panose="02020603050405020304" pitchFamily="18" charset="0"/>
              </a:rPr>
              <a:t>= 8</a:t>
            </a:r>
          </a:p>
        </p:txBody>
      </p:sp>
      <p:sp>
        <p:nvSpPr>
          <p:cNvPr id="21510" name="Text Box 63"/>
          <p:cNvSpPr txBox="1">
            <a:spLocks noChangeArrowheads="1"/>
          </p:cNvSpPr>
          <p:nvPr/>
        </p:nvSpPr>
        <p:spPr bwMode="auto">
          <a:xfrm>
            <a:off x="636588" y="2238375"/>
            <a:ext cx="183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2000" b="1" u="sng">
                <a:solidFill>
                  <a:srgbClr val="0000CC"/>
                </a:solidFill>
                <a:latin typeface="Times New Roman" panose="02020603050405020304" pitchFamily="18" charset="0"/>
                <a:cs typeface="Times New Roman" panose="02020603050405020304" pitchFamily="18" charset="0"/>
              </a:rPr>
              <a:t>Tóm tắt:</a:t>
            </a:r>
          </a:p>
        </p:txBody>
      </p:sp>
      <p:cxnSp>
        <p:nvCxnSpPr>
          <p:cNvPr id="11" name="Đường nối Thẳng 10"/>
          <p:cNvCxnSpPr/>
          <p:nvPr/>
        </p:nvCxnSpPr>
        <p:spPr>
          <a:xfrm flipH="1">
            <a:off x="3763963" y="2230438"/>
            <a:ext cx="7937" cy="4335462"/>
          </a:xfrm>
          <a:prstGeom prst="line">
            <a:avLst/>
          </a:prstGeom>
          <a:ln w="28575"/>
        </p:spPr>
        <p:style>
          <a:lnRef idx="1">
            <a:schemeClr val="dk1"/>
          </a:lnRef>
          <a:fillRef idx="0">
            <a:schemeClr val="dk1"/>
          </a:fillRef>
          <a:effectRef idx="0">
            <a:schemeClr val="dk1"/>
          </a:effectRef>
          <a:fontRef idx="minor">
            <a:schemeClr val="tx1"/>
          </a:fontRef>
        </p:style>
      </p:cxnSp>
      <p:sp>
        <p:nvSpPr>
          <p:cNvPr id="21512" name="Text Box 63"/>
          <p:cNvSpPr txBox="1">
            <a:spLocks noChangeArrowheads="1"/>
          </p:cNvSpPr>
          <p:nvPr/>
        </p:nvSpPr>
        <p:spPr bwMode="auto">
          <a:xfrm>
            <a:off x="3889375" y="2187575"/>
            <a:ext cx="183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2000" b="1" u="sng">
                <a:solidFill>
                  <a:srgbClr val="0000CC"/>
                </a:solidFill>
                <a:latin typeface="Times New Roman" panose="02020603050405020304" pitchFamily="18" charset="0"/>
                <a:cs typeface="Times New Roman" panose="02020603050405020304" pitchFamily="18" charset="0"/>
              </a:rPr>
              <a:t>Giải:</a:t>
            </a:r>
          </a:p>
        </p:txBody>
      </p:sp>
      <p:sp>
        <p:nvSpPr>
          <p:cNvPr id="15" name="Nút Hành động: Kết thúc 14">
            <a:hlinkClick r:id="" action="ppaction://hlinkshowjump?jump=lastslide" highlightClick="1"/>
          </p:cNvPr>
          <p:cNvSpPr/>
          <p:nvPr/>
        </p:nvSpPr>
        <p:spPr>
          <a:xfrm>
            <a:off x="11610975" y="6488113"/>
            <a:ext cx="581025" cy="36988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000">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01675" y="2632075"/>
            <a:ext cx="28241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vi-VN" sz="2400">
                <a:solidFill>
                  <a:srgbClr val="0070C0"/>
                </a:solidFill>
                <a:latin typeface="Times New Roman" panose="02020603050405020304" pitchFamily="18" charset="0"/>
                <a:cs typeface="Times New Roman" panose="02020603050405020304" pitchFamily="18" charset="0"/>
              </a:rPr>
              <a:t>Biến trở:50Ω – 2,5A </a:t>
            </a:r>
          </a:p>
          <a:p>
            <a:pPr algn="just">
              <a:spcBef>
                <a:spcPct val="0"/>
              </a:spcBef>
              <a:buFontTx/>
              <a:buNone/>
            </a:pPr>
            <a:r>
              <a:rPr lang="en-US" altLang="vi-VN" sz="2400">
                <a:solidFill>
                  <a:srgbClr val="0070C0"/>
                </a:solidFill>
                <a:latin typeface="Times New Roman" panose="02020603050405020304" pitchFamily="18" charset="0"/>
                <a:cs typeface="Times New Roman" panose="02020603050405020304" pitchFamily="18" charset="0"/>
              </a:rPr>
              <a:t>ρ = 1,1.10</a:t>
            </a:r>
            <a:r>
              <a:rPr lang="en-US" altLang="vi-VN" sz="2400" baseline="30000">
                <a:solidFill>
                  <a:srgbClr val="0070C0"/>
                </a:solidFill>
                <a:latin typeface="Times New Roman" panose="02020603050405020304" pitchFamily="18" charset="0"/>
                <a:cs typeface="Times New Roman" panose="02020603050405020304" pitchFamily="18" charset="0"/>
              </a:rPr>
              <a:t>-6</a:t>
            </a:r>
            <a:r>
              <a:rPr lang="en-US" altLang="vi-VN" sz="2400">
                <a:solidFill>
                  <a:srgbClr val="0070C0"/>
                </a:solidFill>
                <a:latin typeface="Times New Roman" panose="02020603050405020304" pitchFamily="18" charset="0"/>
                <a:cs typeface="Times New Roman" panose="02020603050405020304" pitchFamily="18" charset="0"/>
              </a:rPr>
              <a:t> Ω.m</a:t>
            </a:r>
          </a:p>
          <a:p>
            <a:pPr algn="just">
              <a:spcBef>
                <a:spcPct val="0"/>
              </a:spcBef>
              <a:buFontTx/>
              <a:buNone/>
            </a:pPr>
            <a:r>
              <a:rPr lang="en-US" altLang="vi-VN" sz="2400" i="1">
                <a:solidFill>
                  <a:srgbClr val="0070C0"/>
                </a:solidFill>
                <a:latin typeface="Times New Roman" panose="02020603050405020304" pitchFamily="18" charset="0"/>
                <a:cs typeface="Times New Roman" panose="02020603050405020304" pitchFamily="18" charset="0"/>
              </a:rPr>
              <a:t>l</a:t>
            </a:r>
            <a:r>
              <a:rPr lang="en-US" altLang="vi-VN" sz="2400">
                <a:solidFill>
                  <a:srgbClr val="0070C0"/>
                </a:solidFill>
                <a:latin typeface="Times New Roman" panose="02020603050405020304" pitchFamily="18" charset="0"/>
                <a:cs typeface="Times New Roman" panose="02020603050405020304" pitchFamily="18" charset="0"/>
              </a:rPr>
              <a:t> = 50m</a:t>
            </a:r>
            <a:endParaRPr lang="en-US" altLang="vi-VN" sz="240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r>
              <a:rPr lang="en-US" altLang="vi-VN" sz="2400">
                <a:solidFill>
                  <a:srgbClr val="FF0000"/>
                </a:solidFill>
                <a:latin typeface="Times New Roman" panose="02020603050405020304" pitchFamily="18" charset="0"/>
                <a:cs typeface="Times New Roman" panose="02020603050405020304" pitchFamily="18" charset="0"/>
              </a:rPr>
              <a:t>a) Ý nghĩa hai con số trên?</a:t>
            </a:r>
            <a:endParaRPr lang="en-US" altLang="vi-VN" sz="2400">
              <a:solidFill>
                <a:srgbClr val="FF0000"/>
              </a:solidFill>
              <a:latin typeface="Times New Roman" panose="02020603050405020304" pitchFamily="18" charset="0"/>
            </a:endParaRPr>
          </a:p>
          <a:p>
            <a:pPr algn="just">
              <a:spcBef>
                <a:spcPct val="0"/>
              </a:spcBef>
              <a:buFontTx/>
              <a:buNone/>
            </a:pPr>
            <a:r>
              <a:rPr lang="en-US" altLang="vi-VN" sz="2400">
                <a:solidFill>
                  <a:srgbClr val="FF0000"/>
                </a:solidFill>
                <a:latin typeface="Times New Roman" panose="02020603050405020304" pitchFamily="18" charset="0"/>
                <a:cs typeface="Times New Roman" panose="02020603050405020304" pitchFamily="18" charset="0"/>
              </a:rPr>
              <a:t>b) U</a:t>
            </a:r>
            <a:r>
              <a:rPr lang="en-US" altLang="vi-VN" sz="2400" baseline="-25000">
                <a:solidFill>
                  <a:srgbClr val="FF0000"/>
                </a:solidFill>
                <a:latin typeface="Times New Roman" panose="02020603050405020304" pitchFamily="18" charset="0"/>
                <a:cs typeface="Times New Roman" panose="02020603050405020304" pitchFamily="18" charset="0"/>
              </a:rPr>
              <a:t>max</a:t>
            </a:r>
            <a:r>
              <a:rPr lang="en-US" altLang="vi-VN" sz="2400">
                <a:solidFill>
                  <a:srgbClr val="FF0000"/>
                </a:solidFill>
                <a:latin typeface="Times New Roman" panose="02020603050405020304" pitchFamily="18" charset="0"/>
                <a:cs typeface="Times New Roman" panose="02020603050405020304" pitchFamily="18" charset="0"/>
              </a:rPr>
              <a:t> = ?</a:t>
            </a:r>
            <a:endParaRPr lang="en-US" altLang="vi-VN" sz="2400">
              <a:solidFill>
                <a:srgbClr val="FF0000"/>
              </a:solidFill>
              <a:latin typeface="Times New Roman" panose="02020603050405020304" pitchFamily="18" charset="0"/>
            </a:endParaRPr>
          </a:p>
          <a:p>
            <a:pPr algn="just">
              <a:spcBef>
                <a:spcPct val="0"/>
              </a:spcBef>
              <a:buFontTx/>
              <a:buNone/>
            </a:pPr>
            <a:r>
              <a:rPr lang="en-US" altLang="vi-VN" sz="2400">
                <a:solidFill>
                  <a:srgbClr val="FF0000"/>
                </a:solidFill>
                <a:latin typeface="Times New Roman" panose="02020603050405020304" pitchFamily="18" charset="0"/>
                <a:cs typeface="Times New Roman" panose="02020603050405020304" pitchFamily="18" charset="0"/>
              </a:rPr>
              <a:t>c) S = ?</a:t>
            </a:r>
            <a:endParaRPr lang="en-US" altLang="vi-VN" sz="2400">
              <a:solidFill>
                <a:srgbClr val="FF0000"/>
              </a:solidFill>
              <a:latin typeface="Times New Roman" panose="02020603050405020304" pitchFamily="18" charset="0"/>
            </a:endParaRPr>
          </a:p>
        </p:txBody>
      </p:sp>
      <p:sp>
        <p:nvSpPr>
          <p:cNvPr id="22539" name="Hình chữ nhật 1"/>
          <p:cNvSpPr>
            <a:spLocks noChangeArrowheads="1"/>
          </p:cNvSpPr>
          <p:nvPr/>
        </p:nvSpPr>
        <p:spPr bwMode="auto">
          <a:xfrm>
            <a:off x="3711575" y="2660650"/>
            <a:ext cx="33035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ts val="1800"/>
              </a:lnSpc>
              <a:spcBef>
                <a:spcPct val="0"/>
              </a:spcBef>
              <a:spcAft>
                <a:spcPts val="1200"/>
              </a:spcAft>
              <a:buFontTx/>
              <a:buNone/>
            </a:pPr>
            <a:r>
              <a:rPr lang="en-US" altLang="vi-VN" sz="2200" b="1">
                <a:solidFill>
                  <a:srgbClr val="0070C0"/>
                </a:solidFill>
                <a:latin typeface="Times New Roman" panose="02020603050405020304" pitchFamily="18" charset="0"/>
                <a:cs typeface="Times New Roman" panose="02020603050405020304" pitchFamily="18" charset="0"/>
              </a:rPr>
              <a:t>a) Ý nghĩa của hai số ghi:</a:t>
            </a:r>
            <a:endParaRPr lang="en-US" altLang="vi-VN" sz="2200" b="1">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540" name="Hình chữ nhật 2"/>
          <p:cNvSpPr>
            <a:spLocks noChangeArrowheads="1"/>
          </p:cNvSpPr>
          <p:nvPr/>
        </p:nvSpPr>
        <p:spPr bwMode="auto">
          <a:xfrm>
            <a:off x="4240213" y="2881313"/>
            <a:ext cx="4826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200" b="1">
                <a:solidFill>
                  <a:srgbClr val="0070C0"/>
                </a:solidFill>
                <a:latin typeface="Times New Roman" panose="02020603050405020304" pitchFamily="18" charset="0"/>
                <a:cs typeface="Times New Roman" panose="02020603050405020304" pitchFamily="18" charset="0"/>
              </a:rPr>
              <a:t>+) 50Ω: điện trở lớn nhất của biến trở</a:t>
            </a:r>
            <a:endParaRPr lang="vi-VN" altLang="vi-VN" sz="2200" b="1">
              <a:solidFill>
                <a:srgbClr val="0070C0"/>
              </a:solidFill>
            </a:endParaRPr>
          </a:p>
        </p:txBody>
      </p:sp>
      <p:sp>
        <p:nvSpPr>
          <p:cNvPr id="22541" name="Hình chữ nhật 3"/>
          <p:cNvSpPr>
            <a:spLocks noChangeArrowheads="1"/>
          </p:cNvSpPr>
          <p:nvPr/>
        </p:nvSpPr>
        <p:spPr bwMode="auto">
          <a:xfrm>
            <a:off x="4170363" y="3346450"/>
            <a:ext cx="76676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ts val="1800"/>
              </a:lnSpc>
              <a:spcBef>
                <a:spcPct val="0"/>
              </a:spcBef>
              <a:spcAft>
                <a:spcPts val="1200"/>
              </a:spcAft>
              <a:buFontTx/>
              <a:buNone/>
            </a:pPr>
            <a:r>
              <a:rPr lang="en-US" altLang="vi-VN" sz="2200" b="1">
                <a:solidFill>
                  <a:srgbClr val="0070C0"/>
                </a:solidFill>
                <a:latin typeface="Times New Roman" panose="02020603050405020304" pitchFamily="18" charset="0"/>
                <a:cs typeface="Times New Roman" panose="02020603050405020304" pitchFamily="18" charset="0"/>
              </a:rPr>
              <a:t>+) 2,5A:  cường độ dòng điện lớn nhất mà biến trở chịu được.</a:t>
            </a:r>
            <a:endParaRPr lang="en-US" altLang="vi-VN" sz="2200" b="1">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542" name="Hình chữ nhật 4"/>
          <p:cNvSpPr>
            <a:spLocks noChangeArrowheads="1"/>
          </p:cNvSpPr>
          <p:nvPr/>
        </p:nvSpPr>
        <p:spPr bwMode="auto">
          <a:xfrm>
            <a:off x="3711575" y="3709988"/>
            <a:ext cx="7848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ts val="1800"/>
              </a:lnSpc>
              <a:spcBef>
                <a:spcPct val="0"/>
              </a:spcBef>
              <a:spcAft>
                <a:spcPts val="1200"/>
              </a:spcAft>
              <a:buFontTx/>
              <a:buNone/>
            </a:pPr>
            <a:r>
              <a:rPr lang="en-US" altLang="vi-VN" sz="2200" b="1">
                <a:solidFill>
                  <a:srgbClr val="0070C0"/>
                </a:solidFill>
                <a:latin typeface="Times New Roman" panose="02020603050405020304" pitchFamily="18" charset="0"/>
                <a:cs typeface="Times New Roman" panose="02020603050405020304" pitchFamily="18" charset="0"/>
              </a:rPr>
              <a:t>b) Hiệu điện thế lớn nhất được đặt lên hai đầu cuộn dây của biến trở là:</a:t>
            </a:r>
            <a:endParaRPr lang="en-US" altLang="vi-VN" sz="2200" b="1">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543" name="Hình chữ nhật 6"/>
          <p:cNvSpPr>
            <a:spLocks noChangeArrowheads="1"/>
          </p:cNvSpPr>
          <p:nvPr/>
        </p:nvSpPr>
        <p:spPr bwMode="auto">
          <a:xfrm>
            <a:off x="4170363" y="4273550"/>
            <a:ext cx="2413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200" b="1">
                <a:solidFill>
                  <a:srgbClr val="0070C0"/>
                </a:solidFill>
                <a:latin typeface="Times New Roman" panose="02020603050405020304" pitchFamily="18" charset="0"/>
                <a:cs typeface="Times New Roman" panose="02020603050405020304" pitchFamily="18" charset="0"/>
              </a:rPr>
              <a:t>U</a:t>
            </a:r>
            <a:r>
              <a:rPr lang="en-US" altLang="vi-VN" sz="2200" b="1" baseline="-25000">
                <a:solidFill>
                  <a:srgbClr val="0070C0"/>
                </a:solidFill>
                <a:latin typeface="Times New Roman" panose="02020603050405020304" pitchFamily="18" charset="0"/>
                <a:cs typeface="Times New Roman" panose="02020603050405020304" pitchFamily="18" charset="0"/>
              </a:rPr>
              <a:t>max</a:t>
            </a:r>
            <a:r>
              <a:rPr lang="en-US" altLang="vi-VN" sz="2200" b="1">
                <a:solidFill>
                  <a:srgbClr val="0070C0"/>
                </a:solidFill>
                <a:latin typeface="Times New Roman" panose="02020603050405020304" pitchFamily="18" charset="0"/>
                <a:cs typeface="Times New Roman" panose="02020603050405020304" pitchFamily="18" charset="0"/>
              </a:rPr>
              <a:t> = I</a:t>
            </a:r>
            <a:r>
              <a:rPr lang="en-US" altLang="vi-VN" sz="2200" b="1" baseline="-25000">
                <a:solidFill>
                  <a:srgbClr val="0070C0"/>
                </a:solidFill>
                <a:latin typeface="Times New Roman" panose="02020603050405020304" pitchFamily="18" charset="0"/>
                <a:cs typeface="Times New Roman" panose="02020603050405020304" pitchFamily="18" charset="0"/>
              </a:rPr>
              <a:t>max</a:t>
            </a:r>
            <a:r>
              <a:rPr lang="en-US" altLang="vi-VN" sz="2200" b="1">
                <a:solidFill>
                  <a:srgbClr val="0070C0"/>
                </a:solidFill>
                <a:latin typeface="Times New Roman" panose="02020603050405020304" pitchFamily="18" charset="0"/>
                <a:cs typeface="Times New Roman" panose="02020603050405020304" pitchFamily="18" charset="0"/>
              </a:rPr>
              <a:t> × R</a:t>
            </a:r>
            <a:r>
              <a:rPr lang="en-US" altLang="vi-VN" sz="2200" b="1" baseline="-25000">
                <a:solidFill>
                  <a:srgbClr val="0070C0"/>
                </a:solidFill>
                <a:latin typeface="Times New Roman" panose="02020603050405020304" pitchFamily="18" charset="0"/>
                <a:cs typeface="Times New Roman" panose="02020603050405020304" pitchFamily="18" charset="0"/>
              </a:rPr>
              <a:t>max</a:t>
            </a:r>
            <a:r>
              <a:rPr lang="en-US" altLang="vi-VN" sz="2200" b="1">
                <a:solidFill>
                  <a:srgbClr val="0070C0"/>
                </a:solidFill>
                <a:latin typeface="Times New Roman" panose="02020603050405020304" pitchFamily="18" charset="0"/>
                <a:cs typeface="Times New Roman" panose="02020603050405020304" pitchFamily="18" charset="0"/>
              </a:rPr>
              <a:t> </a:t>
            </a:r>
            <a:endParaRPr lang="vi-VN" altLang="vi-VN" sz="2200" b="1">
              <a:solidFill>
                <a:srgbClr val="0070C0"/>
              </a:solidFill>
            </a:endParaRPr>
          </a:p>
        </p:txBody>
      </p:sp>
      <p:sp>
        <p:nvSpPr>
          <p:cNvPr id="22544" name="Hình chữ nhật 12"/>
          <p:cNvSpPr>
            <a:spLocks noChangeArrowheads="1"/>
          </p:cNvSpPr>
          <p:nvPr/>
        </p:nvSpPr>
        <p:spPr bwMode="auto">
          <a:xfrm>
            <a:off x="6483350" y="4252913"/>
            <a:ext cx="24685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200" b="1">
                <a:solidFill>
                  <a:srgbClr val="0070C0"/>
                </a:solidFill>
                <a:latin typeface="Times New Roman" panose="02020603050405020304" pitchFamily="18" charset="0"/>
                <a:cs typeface="Times New Roman" panose="02020603050405020304" pitchFamily="18" charset="0"/>
              </a:rPr>
              <a:t>= 2,5 × 50 = 125(V)</a:t>
            </a:r>
            <a:endParaRPr lang="vi-VN" altLang="vi-VN" sz="2200" b="1">
              <a:solidFill>
                <a:srgbClr val="0070C0"/>
              </a:solidFill>
            </a:endParaRPr>
          </a:p>
        </p:txBody>
      </p:sp>
      <p:sp>
        <p:nvSpPr>
          <p:cNvPr id="22545" name="Hình chữ nhật 13"/>
          <p:cNvSpPr>
            <a:spLocks noChangeArrowheads="1"/>
          </p:cNvSpPr>
          <p:nvPr/>
        </p:nvSpPr>
        <p:spPr bwMode="auto">
          <a:xfrm>
            <a:off x="3711575" y="4886325"/>
            <a:ext cx="2987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ts val="1800"/>
              </a:lnSpc>
              <a:spcBef>
                <a:spcPct val="0"/>
              </a:spcBef>
              <a:spcAft>
                <a:spcPts val="1200"/>
              </a:spcAft>
              <a:buFontTx/>
              <a:buNone/>
            </a:pPr>
            <a:r>
              <a:rPr lang="en-US" altLang="vi-VN" sz="2200" b="1">
                <a:solidFill>
                  <a:srgbClr val="0070C0"/>
                </a:solidFill>
                <a:latin typeface="Times New Roman" panose="02020603050405020304" pitchFamily="18" charset="0"/>
                <a:cs typeface="Times New Roman" panose="02020603050405020304" pitchFamily="18" charset="0"/>
              </a:rPr>
              <a:t>c) Tiết diện của dây là:</a:t>
            </a:r>
            <a:endParaRPr lang="en-US" altLang="vi-VN" sz="2200" b="1">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546" name="Hình chữ nhật 18"/>
          <p:cNvSpPr>
            <a:spLocks noChangeArrowheads="1"/>
          </p:cNvSpPr>
          <p:nvPr/>
        </p:nvSpPr>
        <p:spPr bwMode="auto">
          <a:xfrm>
            <a:off x="8110538" y="5362575"/>
            <a:ext cx="3348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400" b="1">
                <a:solidFill>
                  <a:srgbClr val="0070C0"/>
                </a:solidFill>
                <a:latin typeface="Times New Roman" panose="02020603050405020304" pitchFamily="18" charset="0"/>
                <a:cs typeface="Times New Roman" panose="02020603050405020304" pitchFamily="18" charset="0"/>
              </a:rPr>
              <a:t>= 1,1.10</a:t>
            </a:r>
            <a:r>
              <a:rPr lang="en-US" altLang="vi-VN" sz="2400" b="1" baseline="30000">
                <a:solidFill>
                  <a:srgbClr val="0070C0"/>
                </a:solidFill>
                <a:latin typeface="Times New Roman" panose="02020603050405020304" pitchFamily="18" charset="0"/>
                <a:cs typeface="Times New Roman" panose="02020603050405020304" pitchFamily="18" charset="0"/>
              </a:rPr>
              <a:t>-6</a:t>
            </a:r>
            <a:r>
              <a:rPr lang="en-US" altLang="vi-VN" sz="2400" b="1">
                <a:solidFill>
                  <a:srgbClr val="0070C0"/>
                </a:solidFill>
                <a:latin typeface="Times New Roman" panose="02020603050405020304" pitchFamily="18" charset="0"/>
                <a:cs typeface="Times New Roman" panose="02020603050405020304" pitchFamily="18" charset="0"/>
              </a:rPr>
              <a:t> (m</a:t>
            </a:r>
            <a:r>
              <a:rPr lang="en-US" altLang="vi-VN" sz="2400" b="1" baseline="30000">
                <a:solidFill>
                  <a:srgbClr val="0070C0"/>
                </a:solidFill>
                <a:latin typeface="Times New Roman" panose="02020603050405020304" pitchFamily="18" charset="0"/>
                <a:cs typeface="Times New Roman" panose="02020603050405020304" pitchFamily="18" charset="0"/>
              </a:rPr>
              <a:t>2</a:t>
            </a:r>
            <a:r>
              <a:rPr lang="en-US" altLang="vi-VN" sz="2400" b="1">
                <a:solidFill>
                  <a:srgbClr val="0070C0"/>
                </a:solidFill>
                <a:latin typeface="Times New Roman" panose="02020603050405020304" pitchFamily="18" charset="0"/>
                <a:cs typeface="Times New Roman" panose="02020603050405020304" pitchFamily="18" charset="0"/>
              </a:rPr>
              <a:t>)= 1,1mm</a:t>
            </a:r>
            <a:r>
              <a:rPr lang="en-US" altLang="vi-VN" sz="2400" b="1" baseline="30000">
                <a:solidFill>
                  <a:srgbClr val="0070C0"/>
                </a:solidFill>
                <a:latin typeface="Times New Roman" panose="02020603050405020304" pitchFamily="18" charset="0"/>
                <a:cs typeface="Times New Roman" panose="02020603050405020304" pitchFamily="18" charset="0"/>
              </a:rPr>
              <a:t>2</a:t>
            </a:r>
            <a:endParaRPr lang="vi-VN" altLang="vi-VN" sz="2400" b="1">
              <a:solidFill>
                <a:srgbClr val="0070C0"/>
              </a:solidFill>
            </a:endParaRPr>
          </a:p>
        </p:txBody>
      </p:sp>
      <p:sp>
        <p:nvSpPr>
          <p:cNvPr id="23" name="Hình chữ nhật 22"/>
          <p:cNvSpPr>
            <a:spLocks noRot="1" noChangeAspect="1" noMove="1" noResize="1" noEditPoints="1" noAdjustHandles="1" noChangeArrowheads="1" noChangeShapeType="1" noTextEdit="1"/>
          </p:cNvSpPr>
          <p:nvPr/>
        </p:nvSpPr>
        <p:spPr>
          <a:xfrm>
            <a:off x="4076548" y="5225398"/>
            <a:ext cx="1023037" cy="644728"/>
          </a:xfrm>
          <a:prstGeom prst="rect">
            <a:avLst/>
          </a:prstGeom>
          <a:blipFill rotWithShape="0">
            <a:blip r:embed="rId3"/>
            <a:stretch>
              <a:fillRect l="-9524" r="-8929" b="-7547"/>
            </a:stretch>
          </a:blipFill>
        </p:spPr>
        <p:txBody>
          <a:bodyPr/>
          <a:lstStyle/>
          <a:p>
            <a:pPr>
              <a:defRPr/>
            </a:pPr>
            <a:r>
              <a:rPr lang="vi-VN">
                <a:noFill/>
              </a:rPr>
              <a:t> </a:t>
            </a:r>
          </a:p>
        </p:txBody>
      </p:sp>
      <p:sp>
        <p:nvSpPr>
          <p:cNvPr id="24" name="Hình chữ nhật 23"/>
          <p:cNvSpPr>
            <a:spLocks noRot="1" noChangeAspect="1" noMove="1" noResize="1" noEditPoints="1" noAdjustHandles="1" noChangeArrowheads="1" noChangeShapeType="1" noTextEdit="1"/>
          </p:cNvSpPr>
          <p:nvPr/>
        </p:nvSpPr>
        <p:spPr>
          <a:xfrm>
            <a:off x="5098240" y="5221673"/>
            <a:ext cx="1313180" cy="643894"/>
          </a:xfrm>
          <a:prstGeom prst="rect">
            <a:avLst/>
          </a:prstGeom>
          <a:blipFill rotWithShape="0">
            <a:blip r:embed="rId4"/>
            <a:stretch>
              <a:fillRect l="-6944" r="-6944" b="-8571"/>
            </a:stretch>
          </a:blipFill>
        </p:spPr>
        <p:txBody>
          <a:bodyPr/>
          <a:lstStyle/>
          <a:p>
            <a:pPr>
              <a:defRPr/>
            </a:pPr>
            <a:r>
              <a:rPr lang="vi-VN">
                <a:noFill/>
              </a:rPr>
              <a:t> </a:t>
            </a:r>
          </a:p>
        </p:txBody>
      </p:sp>
      <p:sp>
        <p:nvSpPr>
          <p:cNvPr id="25" name="Hình chữ nhật 24"/>
          <p:cNvSpPr>
            <a:spLocks noRot="1" noChangeAspect="1" noMove="1" noResize="1" noEditPoints="1" noAdjustHandles="1" noChangeArrowheads="1" noChangeShapeType="1" noTextEdit="1"/>
          </p:cNvSpPr>
          <p:nvPr/>
        </p:nvSpPr>
        <p:spPr>
          <a:xfrm>
            <a:off x="6312200" y="5154122"/>
            <a:ext cx="1851404" cy="778996"/>
          </a:xfrm>
          <a:prstGeom prst="rect">
            <a:avLst/>
          </a:prstGeom>
          <a:blipFill rotWithShape="0">
            <a:blip r:embed="rId5"/>
            <a:stretch>
              <a:fillRect l="-6579" b="-7813"/>
            </a:stretch>
          </a:blipFill>
        </p:spPr>
        <p:txBody>
          <a:bodyPr/>
          <a:lstStyle/>
          <a:p>
            <a:pPr>
              <a:defRPr/>
            </a:pPr>
            <a:r>
              <a:rPr lang="vi-VN">
                <a:noFill/>
              </a:rPr>
              <a:t> </a:t>
            </a:r>
          </a:p>
        </p:txBody>
      </p:sp>
    </p:spTree>
    <p:extLst>
      <p:ext uri="{BB962C8B-B14F-4D97-AF65-F5344CB8AC3E}">
        <p14:creationId xmlns:p14="http://schemas.microsoft.com/office/powerpoint/2010/main" val="10049964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arn(inVertical)">
                                      <p:cBhvr>
                                        <p:cTn id="32" dur="500"/>
                                        <p:tgtEl>
                                          <p:spTgt spid="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2539"/>
                                        </p:tgtEl>
                                        <p:attrNameLst>
                                          <p:attrName>style.visibility</p:attrName>
                                        </p:attrNameLst>
                                      </p:cBhvr>
                                      <p:to>
                                        <p:strVal val="visible"/>
                                      </p:to>
                                    </p:set>
                                    <p:anim calcmode="lin" valueType="num">
                                      <p:cBhvr>
                                        <p:cTn id="37" dur="500" fill="hold"/>
                                        <p:tgtEl>
                                          <p:spTgt spid="22539"/>
                                        </p:tgtEl>
                                        <p:attrNameLst>
                                          <p:attrName>ppt_w</p:attrName>
                                        </p:attrNameLst>
                                      </p:cBhvr>
                                      <p:tavLst>
                                        <p:tav tm="0">
                                          <p:val>
                                            <p:fltVal val="0"/>
                                          </p:val>
                                        </p:tav>
                                        <p:tav tm="100000">
                                          <p:val>
                                            <p:strVal val="#ppt_w"/>
                                          </p:val>
                                        </p:tav>
                                      </p:tavLst>
                                    </p:anim>
                                    <p:anim calcmode="lin" valueType="num">
                                      <p:cBhvr>
                                        <p:cTn id="38" dur="500" fill="hold"/>
                                        <p:tgtEl>
                                          <p:spTgt spid="22539"/>
                                        </p:tgtEl>
                                        <p:attrNameLst>
                                          <p:attrName>ppt_h</p:attrName>
                                        </p:attrNameLst>
                                      </p:cBhvr>
                                      <p:tavLst>
                                        <p:tav tm="0">
                                          <p:val>
                                            <p:fltVal val="0"/>
                                          </p:val>
                                        </p:tav>
                                        <p:tav tm="100000">
                                          <p:val>
                                            <p:strVal val="#ppt_h"/>
                                          </p:val>
                                        </p:tav>
                                      </p:tavLst>
                                    </p:anim>
                                    <p:animEffect transition="in" filter="fade">
                                      <p:cBhvr>
                                        <p:cTn id="39" dur="500"/>
                                        <p:tgtEl>
                                          <p:spTgt spid="2253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2540"/>
                                        </p:tgtEl>
                                        <p:attrNameLst>
                                          <p:attrName>style.visibility</p:attrName>
                                        </p:attrNameLst>
                                      </p:cBhvr>
                                      <p:to>
                                        <p:strVal val="visible"/>
                                      </p:to>
                                    </p:set>
                                    <p:anim calcmode="lin" valueType="num">
                                      <p:cBhvr>
                                        <p:cTn id="44" dur="500" fill="hold"/>
                                        <p:tgtEl>
                                          <p:spTgt spid="22540"/>
                                        </p:tgtEl>
                                        <p:attrNameLst>
                                          <p:attrName>ppt_w</p:attrName>
                                        </p:attrNameLst>
                                      </p:cBhvr>
                                      <p:tavLst>
                                        <p:tav tm="0">
                                          <p:val>
                                            <p:fltVal val="0"/>
                                          </p:val>
                                        </p:tav>
                                        <p:tav tm="100000">
                                          <p:val>
                                            <p:strVal val="#ppt_w"/>
                                          </p:val>
                                        </p:tav>
                                      </p:tavLst>
                                    </p:anim>
                                    <p:anim calcmode="lin" valueType="num">
                                      <p:cBhvr>
                                        <p:cTn id="45" dur="500" fill="hold"/>
                                        <p:tgtEl>
                                          <p:spTgt spid="22540"/>
                                        </p:tgtEl>
                                        <p:attrNameLst>
                                          <p:attrName>ppt_h</p:attrName>
                                        </p:attrNameLst>
                                      </p:cBhvr>
                                      <p:tavLst>
                                        <p:tav tm="0">
                                          <p:val>
                                            <p:fltVal val="0"/>
                                          </p:val>
                                        </p:tav>
                                        <p:tav tm="100000">
                                          <p:val>
                                            <p:strVal val="#ppt_h"/>
                                          </p:val>
                                        </p:tav>
                                      </p:tavLst>
                                    </p:anim>
                                    <p:animEffect transition="in" filter="fade">
                                      <p:cBhvr>
                                        <p:cTn id="46" dur="500"/>
                                        <p:tgtEl>
                                          <p:spTgt spid="2254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2541"/>
                                        </p:tgtEl>
                                        <p:attrNameLst>
                                          <p:attrName>style.visibility</p:attrName>
                                        </p:attrNameLst>
                                      </p:cBhvr>
                                      <p:to>
                                        <p:strVal val="visible"/>
                                      </p:to>
                                    </p:set>
                                    <p:anim calcmode="lin" valueType="num">
                                      <p:cBhvr>
                                        <p:cTn id="51" dur="500" fill="hold"/>
                                        <p:tgtEl>
                                          <p:spTgt spid="22541"/>
                                        </p:tgtEl>
                                        <p:attrNameLst>
                                          <p:attrName>ppt_w</p:attrName>
                                        </p:attrNameLst>
                                      </p:cBhvr>
                                      <p:tavLst>
                                        <p:tav tm="0">
                                          <p:val>
                                            <p:fltVal val="0"/>
                                          </p:val>
                                        </p:tav>
                                        <p:tav tm="100000">
                                          <p:val>
                                            <p:strVal val="#ppt_w"/>
                                          </p:val>
                                        </p:tav>
                                      </p:tavLst>
                                    </p:anim>
                                    <p:anim calcmode="lin" valueType="num">
                                      <p:cBhvr>
                                        <p:cTn id="52" dur="500" fill="hold"/>
                                        <p:tgtEl>
                                          <p:spTgt spid="22541"/>
                                        </p:tgtEl>
                                        <p:attrNameLst>
                                          <p:attrName>ppt_h</p:attrName>
                                        </p:attrNameLst>
                                      </p:cBhvr>
                                      <p:tavLst>
                                        <p:tav tm="0">
                                          <p:val>
                                            <p:fltVal val="0"/>
                                          </p:val>
                                        </p:tav>
                                        <p:tav tm="100000">
                                          <p:val>
                                            <p:strVal val="#ppt_h"/>
                                          </p:val>
                                        </p:tav>
                                      </p:tavLst>
                                    </p:anim>
                                    <p:animEffect transition="in" filter="fade">
                                      <p:cBhvr>
                                        <p:cTn id="53" dur="500"/>
                                        <p:tgtEl>
                                          <p:spTgt spid="2254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2542"/>
                                        </p:tgtEl>
                                        <p:attrNameLst>
                                          <p:attrName>style.visibility</p:attrName>
                                        </p:attrNameLst>
                                      </p:cBhvr>
                                      <p:to>
                                        <p:strVal val="visible"/>
                                      </p:to>
                                    </p:set>
                                    <p:anim calcmode="lin" valueType="num">
                                      <p:cBhvr>
                                        <p:cTn id="58" dur="500" fill="hold"/>
                                        <p:tgtEl>
                                          <p:spTgt spid="22542"/>
                                        </p:tgtEl>
                                        <p:attrNameLst>
                                          <p:attrName>ppt_w</p:attrName>
                                        </p:attrNameLst>
                                      </p:cBhvr>
                                      <p:tavLst>
                                        <p:tav tm="0">
                                          <p:val>
                                            <p:fltVal val="0"/>
                                          </p:val>
                                        </p:tav>
                                        <p:tav tm="100000">
                                          <p:val>
                                            <p:strVal val="#ppt_w"/>
                                          </p:val>
                                        </p:tav>
                                      </p:tavLst>
                                    </p:anim>
                                    <p:anim calcmode="lin" valueType="num">
                                      <p:cBhvr>
                                        <p:cTn id="59" dur="500" fill="hold"/>
                                        <p:tgtEl>
                                          <p:spTgt spid="22542"/>
                                        </p:tgtEl>
                                        <p:attrNameLst>
                                          <p:attrName>ppt_h</p:attrName>
                                        </p:attrNameLst>
                                      </p:cBhvr>
                                      <p:tavLst>
                                        <p:tav tm="0">
                                          <p:val>
                                            <p:fltVal val="0"/>
                                          </p:val>
                                        </p:tav>
                                        <p:tav tm="100000">
                                          <p:val>
                                            <p:strVal val="#ppt_h"/>
                                          </p:val>
                                        </p:tav>
                                      </p:tavLst>
                                    </p:anim>
                                    <p:animEffect transition="in" filter="fade">
                                      <p:cBhvr>
                                        <p:cTn id="60" dur="500"/>
                                        <p:tgtEl>
                                          <p:spTgt spid="2254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2543"/>
                                        </p:tgtEl>
                                        <p:attrNameLst>
                                          <p:attrName>style.visibility</p:attrName>
                                        </p:attrNameLst>
                                      </p:cBhvr>
                                      <p:to>
                                        <p:strVal val="visible"/>
                                      </p:to>
                                    </p:set>
                                    <p:anim calcmode="lin" valueType="num">
                                      <p:cBhvr>
                                        <p:cTn id="65" dur="500" fill="hold"/>
                                        <p:tgtEl>
                                          <p:spTgt spid="22543"/>
                                        </p:tgtEl>
                                        <p:attrNameLst>
                                          <p:attrName>ppt_w</p:attrName>
                                        </p:attrNameLst>
                                      </p:cBhvr>
                                      <p:tavLst>
                                        <p:tav tm="0">
                                          <p:val>
                                            <p:fltVal val="0"/>
                                          </p:val>
                                        </p:tav>
                                        <p:tav tm="100000">
                                          <p:val>
                                            <p:strVal val="#ppt_w"/>
                                          </p:val>
                                        </p:tav>
                                      </p:tavLst>
                                    </p:anim>
                                    <p:anim calcmode="lin" valueType="num">
                                      <p:cBhvr>
                                        <p:cTn id="66" dur="500" fill="hold"/>
                                        <p:tgtEl>
                                          <p:spTgt spid="22543"/>
                                        </p:tgtEl>
                                        <p:attrNameLst>
                                          <p:attrName>ppt_h</p:attrName>
                                        </p:attrNameLst>
                                      </p:cBhvr>
                                      <p:tavLst>
                                        <p:tav tm="0">
                                          <p:val>
                                            <p:fltVal val="0"/>
                                          </p:val>
                                        </p:tav>
                                        <p:tav tm="100000">
                                          <p:val>
                                            <p:strVal val="#ppt_h"/>
                                          </p:val>
                                        </p:tav>
                                      </p:tavLst>
                                    </p:anim>
                                    <p:animEffect transition="in" filter="fade">
                                      <p:cBhvr>
                                        <p:cTn id="67" dur="500"/>
                                        <p:tgtEl>
                                          <p:spTgt spid="2254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2544"/>
                                        </p:tgtEl>
                                        <p:attrNameLst>
                                          <p:attrName>style.visibility</p:attrName>
                                        </p:attrNameLst>
                                      </p:cBhvr>
                                      <p:to>
                                        <p:strVal val="visible"/>
                                      </p:to>
                                    </p:set>
                                    <p:anim calcmode="lin" valueType="num">
                                      <p:cBhvr>
                                        <p:cTn id="72" dur="500" fill="hold"/>
                                        <p:tgtEl>
                                          <p:spTgt spid="22544"/>
                                        </p:tgtEl>
                                        <p:attrNameLst>
                                          <p:attrName>ppt_w</p:attrName>
                                        </p:attrNameLst>
                                      </p:cBhvr>
                                      <p:tavLst>
                                        <p:tav tm="0">
                                          <p:val>
                                            <p:fltVal val="0"/>
                                          </p:val>
                                        </p:tav>
                                        <p:tav tm="100000">
                                          <p:val>
                                            <p:strVal val="#ppt_w"/>
                                          </p:val>
                                        </p:tav>
                                      </p:tavLst>
                                    </p:anim>
                                    <p:anim calcmode="lin" valueType="num">
                                      <p:cBhvr>
                                        <p:cTn id="73" dur="500" fill="hold"/>
                                        <p:tgtEl>
                                          <p:spTgt spid="22544"/>
                                        </p:tgtEl>
                                        <p:attrNameLst>
                                          <p:attrName>ppt_h</p:attrName>
                                        </p:attrNameLst>
                                      </p:cBhvr>
                                      <p:tavLst>
                                        <p:tav tm="0">
                                          <p:val>
                                            <p:fltVal val="0"/>
                                          </p:val>
                                        </p:tav>
                                        <p:tav tm="100000">
                                          <p:val>
                                            <p:strVal val="#ppt_h"/>
                                          </p:val>
                                        </p:tav>
                                      </p:tavLst>
                                    </p:anim>
                                    <p:animEffect transition="in" filter="fade">
                                      <p:cBhvr>
                                        <p:cTn id="74" dur="500"/>
                                        <p:tgtEl>
                                          <p:spTgt spid="2254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2545"/>
                                        </p:tgtEl>
                                        <p:attrNameLst>
                                          <p:attrName>style.visibility</p:attrName>
                                        </p:attrNameLst>
                                      </p:cBhvr>
                                      <p:to>
                                        <p:strVal val="visible"/>
                                      </p:to>
                                    </p:set>
                                    <p:anim calcmode="lin" valueType="num">
                                      <p:cBhvr>
                                        <p:cTn id="79" dur="500" fill="hold"/>
                                        <p:tgtEl>
                                          <p:spTgt spid="22545"/>
                                        </p:tgtEl>
                                        <p:attrNameLst>
                                          <p:attrName>ppt_w</p:attrName>
                                        </p:attrNameLst>
                                      </p:cBhvr>
                                      <p:tavLst>
                                        <p:tav tm="0">
                                          <p:val>
                                            <p:fltVal val="0"/>
                                          </p:val>
                                        </p:tav>
                                        <p:tav tm="100000">
                                          <p:val>
                                            <p:strVal val="#ppt_w"/>
                                          </p:val>
                                        </p:tav>
                                      </p:tavLst>
                                    </p:anim>
                                    <p:anim calcmode="lin" valueType="num">
                                      <p:cBhvr>
                                        <p:cTn id="80" dur="500" fill="hold"/>
                                        <p:tgtEl>
                                          <p:spTgt spid="22545"/>
                                        </p:tgtEl>
                                        <p:attrNameLst>
                                          <p:attrName>ppt_h</p:attrName>
                                        </p:attrNameLst>
                                      </p:cBhvr>
                                      <p:tavLst>
                                        <p:tav tm="0">
                                          <p:val>
                                            <p:fltVal val="0"/>
                                          </p:val>
                                        </p:tav>
                                        <p:tav tm="100000">
                                          <p:val>
                                            <p:strVal val="#ppt_h"/>
                                          </p:val>
                                        </p:tav>
                                      </p:tavLst>
                                    </p:anim>
                                    <p:animEffect transition="in" filter="fade">
                                      <p:cBhvr>
                                        <p:cTn id="81" dur="500"/>
                                        <p:tgtEl>
                                          <p:spTgt spid="22545"/>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6" presetClass="entr" presetSubtype="21" fill="hold"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barn(inVertical)">
                                      <p:cBhvr>
                                        <p:cTn id="86" dur="500"/>
                                        <p:tgtEl>
                                          <p:spTgt spid="2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6" presetClass="entr" presetSubtype="21"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barn(inVertical)">
                                      <p:cBhvr>
                                        <p:cTn id="91" dur="500"/>
                                        <p:tgtEl>
                                          <p:spTgt spid="2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6" presetClass="entr" presetSubtype="21" fill="hold"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barn(inVertical)">
                                      <p:cBhvr>
                                        <p:cTn id="96" dur="500"/>
                                        <p:tgtEl>
                                          <p:spTgt spid="2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2546"/>
                                        </p:tgtEl>
                                        <p:attrNameLst>
                                          <p:attrName>style.visibility</p:attrName>
                                        </p:attrNameLst>
                                      </p:cBhvr>
                                      <p:to>
                                        <p:strVal val="visible"/>
                                      </p:to>
                                    </p:set>
                                    <p:anim calcmode="lin" valueType="num">
                                      <p:cBhvr>
                                        <p:cTn id="101" dur="500" fill="hold"/>
                                        <p:tgtEl>
                                          <p:spTgt spid="22546"/>
                                        </p:tgtEl>
                                        <p:attrNameLst>
                                          <p:attrName>ppt_w</p:attrName>
                                        </p:attrNameLst>
                                      </p:cBhvr>
                                      <p:tavLst>
                                        <p:tav tm="0">
                                          <p:val>
                                            <p:fltVal val="0"/>
                                          </p:val>
                                        </p:tav>
                                        <p:tav tm="100000">
                                          <p:val>
                                            <p:strVal val="#ppt_w"/>
                                          </p:val>
                                        </p:tav>
                                      </p:tavLst>
                                    </p:anim>
                                    <p:anim calcmode="lin" valueType="num">
                                      <p:cBhvr>
                                        <p:cTn id="102" dur="500" fill="hold"/>
                                        <p:tgtEl>
                                          <p:spTgt spid="22546"/>
                                        </p:tgtEl>
                                        <p:attrNameLst>
                                          <p:attrName>ppt_h</p:attrName>
                                        </p:attrNameLst>
                                      </p:cBhvr>
                                      <p:tavLst>
                                        <p:tav tm="0">
                                          <p:val>
                                            <p:fltVal val="0"/>
                                          </p:val>
                                        </p:tav>
                                        <p:tav tm="100000">
                                          <p:val>
                                            <p:strVal val="#ppt_h"/>
                                          </p:val>
                                        </p:tav>
                                      </p:tavLst>
                                    </p:anim>
                                    <p:animEffect transition="in" filter="fade">
                                      <p:cBhvr>
                                        <p:cTn id="103" dur="500"/>
                                        <p:tgtEl>
                                          <p:spTgt spid="22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p:bldP spid="22540" grpId="0"/>
      <p:bldP spid="22541" grpId="0"/>
      <p:bldP spid="22542" grpId="0"/>
      <p:bldP spid="22543" grpId="0"/>
      <p:bldP spid="22544" grpId="0"/>
      <p:bldP spid="22545" grpId="0"/>
      <p:bldP spid="225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0"/>
          <p:cNvSpPr txBox="1">
            <a:spLocks noChangeArrowheads="1"/>
          </p:cNvSpPr>
          <p:nvPr/>
        </p:nvSpPr>
        <p:spPr bwMode="auto">
          <a:xfrm>
            <a:off x="9256713" y="4910138"/>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000">
                <a:solidFill>
                  <a:schemeClr val="bg1"/>
                </a:solidFill>
                <a:latin typeface="Times New Roman" panose="02020603050405020304" pitchFamily="18" charset="0"/>
                <a:cs typeface="Times New Roman" panose="02020603050405020304" pitchFamily="18" charset="0"/>
              </a:rPr>
              <a:t>R</a:t>
            </a:r>
            <a:r>
              <a:rPr lang="en-US" altLang="vi-VN" sz="2000" baseline="-25000">
                <a:solidFill>
                  <a:schemeClr val="bg1"/>
                </a:solidFill>
                <a:latin typeface="Times New Roman" panose="02020603050405020304" pitchFamily="18" charset="0"/>
                <a:cs typeface="Times New Roman" panose="02020603050405020304" pitchFamily="18" charset="0"/>
              </a:rPr>
              <a:t>2</a:t>
            </a:r>
            <a:r>
              <a:rPr lang="en-US" altLang="vi-VN" sz="2000">
                <a:solidFill>
                  <a:schemeClr val="bg1"/>
                </a:solidFill>
                <a:latin typeface="Times New Roman" panose="02020603050405020304" pitchFamily="18" charset="0"/>
                <a:cs typeface="Times New Roman" panose="02020603050405020304" pitchFamily="18" charset="0"/>
              </a:rPr>
              <a:t>= 8</a:t>
            </a:r>
          </a:p>
        </p:txBody>
      </p:sp>
      <p:sp>
        <p:nvSpPr>
          <p:cNvPr id="191533" name="Rectangle 45"/>
          <p:cNvSpPr>
            <a:spLocks noChangeArrowheads="1"/>
          </p:cNvSpPr>
          <p:nvPr/>
        </p:nvSpPr>
        <p:spPr bwMode="auto">
          <a:xfrm>
            <a:off x="4806950" y="-3175"/>
            <a:ext cx="3035300" cy="585788"/>
          </a:xfrm>
          <a:prstGeom prst="rect">
            <a:avLst/>
          </a:prstGeom>
          <a:solidFill>
            <a:schemeClr val="accent1">
              <a:lumMod val="75000"/>
            </a:schemeClr>
          </a:solidFill>
          <a:ln>
            <a:noFill/>
          </a:ln>
        </p:spPr>
        <p:txBody>
          <a:bodyPr anchor="ct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just" eaLnBrk="1" hangingPunct="1">
              <a:defRPr/>
            </a:pPr>
            <a:r>
              <a:rPr lang="en-US" sz="3200" b="1" dirty="0" smtClean="0">
                <a:solidFill>
                  <a:srgbClr val="FF0066"/>
                </a:solidFill>
                <a:latin typeface="Times New Roman" panose="02020603050405020304" pitchFamily="18" charset="0"/>
                <a:cs typeface="Times New Roman" panose="02020603050405020304" pitchFamily="18" charset="0"/>
              </a:rPr>
              <a:t>BÀI TẬP SBT</a:t>
            </a:r>
            <a:endParaRPr lang="en-US" sz="3200" b="1" dirty="0">
              <a:solidFill>
                <a:srgbClr val="FF0066"/>
              </a:solidFill>
              <a:latin typeface="Times New Roman" panose="02020603050405020304" pitchFamily="18" charset="0"/>
              <a:cs typeface="Times New Roman" panose="02020603050405020304" pitchFamily="18" charset="0"/>
            </a:endParaRPr>
          </a:p>
        </p:txBody>
      </p:sp>
      <p:sp>
        <p:nvSpPr>
          <p:cNvPr id="191535" name="Text Box 47"/>
          <p:cNvSpPr txBox="1">
            <a:spLocks noChangeArrowheads="1"/>
          </p:cNvSpPr>
          <p:nvPr/>
        </p:nvSpPr>
        <p:spPr bwMode="auto">
          <a:xfrm>
            <a:off x="636588" y="592138"/>
            <a:ext cx="10974387" cy="1938337"/>
          </a:xfrm>
          <a:prstGeom prst="rect">
            <a:avLst/>
          </a:prstGeom>
          <a:solidFill>
            <a:schemeClr val="accent2">
              <a:lumMod val="40000"/>
              <a:lumOff val="60000"/>
            </a:schemeClr>
          </a:solidFill>
          <a:ln>
            <a:noFill/>
          </a:ln>
        </p:spPr>
        <p:txBody>
          <a:bodyP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defRPr/>
            </a:pPr>
            <a:r>
              <a:rPr lang="en-US" b="1" u="sng" dirty="0" err="1">
                <a:solidFill>
                  <a:srgbClr val="FF0000"/>
                </a:solidFill>
                <a:latin typeface="Times New Roman" panose="02020603050405020304" pitchFamily="18" charset="0"/>
                <a:cs typeface="Times New Roman" panose="02020603050405020304" pitchFamily="18" charset="0"/>
              </a:rPr>
              <a:t>Bài</a:t>
            </a:r>
            <a:r>
              <a:rPr lang="en-US" b="1" u="sng" dirty="0">
                <a:solidFill>
                  <a:srgbClr val="FF0000"/>
                </a:solidFill>
                <a:latin typeface="Times New Roman" panose="02020603050405020304" pitchFamily="18" charset="0"/>
                <a:cs typeface="Times New Roman" panose="02020603050405020304" pitchFamily="18" charset="0"/>
              </a:rPr>
              <a:t> 10.3</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Cuộn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trở</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chạy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bằng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hợp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Nikêlin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suất</a:t>
            </a:r>
            <a:r>
              <a:rPr lang="en-US" b="1"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0,40. 10</a:t>
            </a:r>
            <a:r>
              <a:rPr lang="en-US" b="1" baseline="30000" dirty="0">
                <a:solidFill>
                  <a:srgbClr val="FF0000"/>
                </a:solidFill>
                <a:latin typeface="Times New Roman" panose="02020603050405020304" pitchFamily="18" charset="0"/>
                <a:cs typeface="Times New Roman" panose="02020603050405020304" pitchFamily="18" charset="0"/>
              </a:rPr>
              <a:t>-6</a:t>
            </a:r>
            <a:r>
              <a:rPr lang="en-US" b="1" dirty="0">
                <a:solidFill>
                  <a:srgbClr val="FF0000"/>
                </a:solidFill>
                <a:latin typeface="Times New Roman" panose="02020603050405020304" pitchFamily="18" charset="0"/>
                <a:cs typeface="Times New Roman" panose="02020603050405020304" pitchFamily="18" charset="0"/>
              </a:rPr>
              <a:t>Ω.m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0,6mm</a:t>
            </a:r>
            <a:r>
              <a:rPr lang="en-US" b="1" baseline="30000" dirty="0">
                <a:solidFill>
                  <a:srgbClr val="FF0000"/>
                </a:solidFill>
                <a:latin typeface="Times New Roman" panose="02020603050405020304" pitchFamily="18" charset="0"/>
                <a:cs typeface="Times New Roman" panose="02020603050405020304" pitchFamily="18" charset="0"/>
              </a:rPr>
              <a:t>2</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gồm</a:t>
            </a:r>
            <a:r>
              <a:rPr lang="en-US" b="1"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500 </a:t>
            </a:r>
            <a:r>
              <a:rPr lang="en-US" b="1" dirty="0" err="1">
                <a:solidFill>
                  <a:srgbClr val="FF0000"/>
                </a:solidFill>
                <a:latin typeface="Times New Roman" panose="02020603050405020304" pitchFamily="18" charset="0"/>
                <a:cs typeface="Times New Roman" panose="02020603050405020304" pitchFamily="18" charset="0"/>
              </a:rPr>
              <a:t>vòng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quấn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lớp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lõi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tròn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kính</a:t>
            </a:r>
            <a:r>
              <a:rPr lang="en-US" b="1"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4cm</a:t>
            </a:r>
          </a:p>
          <a:p>
            <a:pPr>
              <a:defRPr/>
            </a:pPr>
            <a:r>
              <a:rPr lang="en-US" b="1" dirty="0">
                <a:latin typeface="Times New Roman" panose="02020603050405020304" pitchFamily="18" charset="0"/>
                <a:cs typeface="Times New Roman" panose="02020603050405020304" pitchFamily="18" charset="0"/>
              </a:rPr>
              <a:t>a) </a:t>
            </a:r>
            <a:r>
              <a:rPr lang="en-US" b="1" dirty="0" err="1">
                <a:latin typeface="Times New Roman" panose="02020603050405020304" pitchFamily="18" charset="0"/>
                <a:cs typeface="Times New Roman" panose="02020603050405020304" pitchFamily="18" charset="0"/>
              </a:rPr>
              <a:t>Tính</a:t>
            </a:r>
            <a:r>
              <a:rPr lang="en-US" b="1"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trở</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lớn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này</a:t>
            </a:r>
            <a:r>
              <a:rPr lang="en-US" b="1" dirty="0">
                <a:latin typeface="Times New Roman" panose="02020603050405020304" pitchFamily="18" charset="0"/>
                <a:cs typeface="Times New Roman" panose="02020603050405020304" pitchFamily="18" charset="0"/>
              </a:rPr>
              <a:t>.</a:t>
            </a:r>
          </a:p>
          <a:p>
            <a:pPr>
              <a:defRPr/>
            </a:pPr>
            <a:r>
              <a:rPr lang="en-US" b="1" dirty="0">
                <a:latin typeface="Times New Roman" panose="02020603050405020304" pitchFamily="18" charset="0"/>
                <a:cs typeface="Times New Roman" panose="02020603050405020304" pitchFamily="18" charset="0"/>
              </a:rPr>
              <a:t>b) </a:t>
            </a:r>
            <a:r>
              <a:rPr lang="en-US" b="1" dirty="0" err="1">
                <a:latin typeface="Times New Roman" panose="02020603050405020304" pitchFamily="18" charset="0"/>
                <a:cs typeface="Times New Roman" panose="02020603050405020304" pitchFamily="18" charset="0"/>
              </a:rPr>
              <a:t>Hiệu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lớn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phép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đặt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cuộn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cảu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67V</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Hỏi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chịu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dòng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lớn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bao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nhiêu</a:t>
            </a:r>
            <a:r>
              <a:rPr lang="en-US" b="1" dirty="0">
                <a:latin typeface="Times New Roman" panose="02020603050405020304" pitchFamily="18" charset="0"/>
                <a:cs typeface="Times New Roman" panose="02020603050405020304" pitchFamily="18" charset="0"/>
              </a:rPr>
              <a:t>?</a:t>
            </a:r>
          </a:p>
        </p:txBody>
      </p:sp>
      <p:sp>
        <p:nvSpPr>
          <p:cNvPr id="23557" name="Text Box 63"/>
          <p:cNvSpPr txBox="1">
            <a:spLocks noChangeArrowheads="1"/>
          </p:cNvSpPr>
          <p:nvPr/>
        </p:nvSpPr>
        <p:spPr bwMode="auto">
          <a:xfrm>
            <a:off x="636588" y="2503488"/>
            <a:ext cx="1835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2200" b="1" u="sng">
                <a:solidFill>
                  <a:srgbClr val="0000CC"/>
                </a:solidFill>
                <a:latin typeface="Times New Roman" panose="02020603050405020304" pitchFamily="18" charset="0"/>
                <a:cs typeface="Times New Roman" panose="02020603050405020304" pitchFamily="18" charset="0"/>
              </a:rPr>
              <a:t>Tóm tắt:</a:t>
            </a:r>
          </a:p>
        </p:txBody>
      </p:sp>
      <p:cxnSp>
        <p:nvCxnSpPr>
          <p:cNvPr id="11" name="Đường nối Thẳng 10"/>
          <p:cNvCxnSpPr/>
          <p:nvPr/>
        </p:nvCxnSpPr>
        <p:spPr>
          <a:xfrm flipH="1">
            <a:off x="3530600" y="2719388"/>
            <a:ext cx="25400" cy="4329112"/>
          </a:xfrm>
          <a:prstGeom prst="line">
            <a:avLst/>
          </a:prstGeom>
          <a:ln w="28575"/>
        </p:spPr>
        <p:style>
          <a:lnRef idx="1">
            <a:schemeClr val="dk1"/>
          </a:lnRef>
          <a:fillRef idx="0">
            <a:schemeClr val="dk1"/>
          </a:fillRef>
          <a:effectRef idx="0">
            <a:schemeClr val="dk1"/>
          </a:effectRef>
          <a:fontRef idx="minor">
            <a:schemeClr val="tx1"/>
          </a:fontRef>
        </p:style>
      </p:cxnSp>
      <p:sp>
        <p:nvSpPr>
          <p:cNvPr id="23559" name="Text Box 63"/>
          <p:cNvSpPr txBox="1">
            <a:spLocks noChangeArrowheads="1"/>
          </p:cNvSpPr>
          <p:nvPr/>
        </p:nvSpPr>
        <p:spPr bwMode="auto">
          <a:xfrm>
            <a:off x="3492500" y="2555875"/>
            <a:ext cx="1835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2200" b="1" u="sng">
                <a:solidFill>
                  <a:srgbClr val="0000CC"/>
                </a:solidFill>
                <a:latin typeface="Times New Roman" panose="02020603050405020304" pitchFamily="18" charset="0"/>
                <a:cs typeface="Times New Roman" panose="02020603050405020304" pitchFamily="18" charset="0"/>
              </a:rPr>
              <a:t>Giải:</a:t>
            </a:r>
          </a:p>
        </p:txBody>
      </p:sp>
      <p:sp>
        <p:nvSpPr>
          <p:cNvPr id="15" name="Nút Hành động: Kết thúc 14">
            <a:hlinkClick r:id="" action="ppaction://hlinkshowjump?jump=lastslide" highlightClick="1"/>
          </p:cNvPr>
          <p:cNvSpPr/>
          <p:nvPr/>
        </p:nvSpPr>
        <p:spPr>
          <a:xfrm>
            <a:off x="11610975" y="6488113"/>
            <a:ext cx="581025" cy="36988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000">
              <a:latin typeface="Times New Roman" panose="02020603050405020304" pitchFamily="18" charset="0"/>
              <a:cs typeface="Times New Roman" panose="02020603050405020304" pitchFamily="18" charset="0"/>
            </a:endParaRPr>
          </a:p>
        </p:txBody>
      </p:sp>
      <p:sp>
        <p:nvSpPr>
          <p:cNvPr id="3" name="Rectangle 2"/>
          <p:cNvSpPr>
            <a:spLocks noRot="1" noChangeAspect="1" noMove="1" noResize="1" noEditPoints="1" noAdjustHandles="1" noChangeArrowheads="1" noChangeShapeType="1" noTextEdit="1"/>
          </p:cNvSpPr>
          <p:nvPr/>
        </p:nvSpPr>
        <p:spPr>
          <a:xfrm>
            <a:off x="680797" y="2864266"/>
            <a:ext cx="2812194" cy="3016210"/>
          </a:xfrm>
          <a:prstGeom prst="rect">
            <a:avLst/>
          </a:prstGeom>
          <a:blipFill rotWithShape="0">
            <a:blip r:embed="rId3"/>
            <a:stretch>
              <a:fillRect l="-1735" t="-4646" b="-3434"/>
            </a:stretch>
          </a:blipFill>
        </p:spPr>
        <p:txBody>
          <a:bodyPr/>
          <a:lstStyle/>
          <a:p>
            <a:pPr>
              <a:defRPr/>
            </a:pPr>
            <a:r>
              <a:rPr lang="vi-VN">
                <a:noFill/>
              </a:rPr>
              <a:t> </a:t>
            </a:r>
          </a:p>
        </p:txBody>
      </p:sp>
      <p:sp>
        <p:nvSpPr>
          <p:cNvPr id="24586" name="Rectangle 3"/>
          <p:cNvSpPr>
            <a:spLocks noChangeArrowheads="1"/>
          </p:cNvSpPr>
          <p:nvPr/>
        </p:nvSpPr>
        <p:spPr bwMode="auto">
          <a:xfrm>
            <a:off x="3486150" y="4860925"/>
            <a:ext cx="81248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b) Biến trở chịu được dòng điện có cường độ lớn nhất là:</a:t>
            </a:r>
          </a:p>
        </p:txBody>
      </p:sp>
      <p:sp>
        <p:nvSpPr>
          <p:cNvPr id="24587" name="Rectangle 5"/>
          <p:cNvSpPr>
            <a:spLocks noChangeArrowheads="1"/>
          </p:cNvSpPr>
          <p:nvPr/>
        </p:nvSpPr>
        <p:spPr bwMode="auto">
          <a:xfrm>
            <a:off x="3922713" y="3722688"/>
            <a:ext cx="4549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Điện trở lớn nhất của biến trở là:</a:t>
            </a:r>
          </a:p>
        </p:txBody>
      </p:sp>
      <p:sp>
        <p:nvSpPr>
          <p:cNvPr id="24588" name="Hình chữ nhật 1"/>
          <p:cNvSpPr>
            <a:spLocks noChangeArrowheads="1"/>
          </p:cNvSpPr>
          <p:nvPr/>
        </p:nvSpPr>
        <p:spPr bwMode="auto">
          <a:xfrm>
            <a:off x="3530600" y="2925763"/>
            <a:ext cx="4256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AutoNum type="alphaLcParenR"/>
            </a:pPr>
            <a:r>
              <a:rPr lang="en-US" altLang="en-US" sz="2400" b="1">
                <a:solidFill>
                  <a:srgbClr val="0070C0"/>
                </a:solidFill>
                <a:latin typeface="Times New Roman" panose="02020603050405020304" pitchFamily="18" charset="0"/>
                <a:cs typeface="Times New Roman" panose="02020603050405020304" pitchFamily="18" charset="0"/>
              </a:rPr>
              <a:t>Chiều dài của dây quấn là: </a:t>
            </a:r>
          </a:p>
        </p:txBody>
      </p:sp>
      <p:sp>
        <p:nvSpPr>
          <p:cNvPr id="24589" name="Hình chữ nhật 6"/>
          <p:cNvSpPr>
            <a:spLocks noChangeArrowheads="1"/>
          </p:cNvSpPr>
          <p:nvPr/>
        </p:nvSpPr>
        <p:spPr bwMode="auto">
          <a:xfrm>
            <a:off x="8153400" y="3275013"/>
            <a:ext cx="1230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 62,8m</a:t>
            </a:r>
          </a:p>
        </p:txBody>
      </p:sp>
      <p:sp>
        <p:nvSpPr>
          <p:cNvPr id="17" name="Hình chữ nhật 16"/>
          <p:cNvSpPr>
            <a:spLocks noRot="1" noChangeAspect="1" noMove="1" noResize="1" noEditPoints="1" noAdjustHandles="1" noChangeArrowheads="1" noChangeShapeType="1" noTextEdit="1"/>
          </p:cNvSpPr>
          <p:nvPr/>
        </p:nvSpPr>
        <p:spPr>
          <a:xfrm>
            <a:off x="4179366" y="4134065"/>
            <a:ext cx="1023037" cy="644728"/>
          </a:xfrm>
          <a:prstGeom prst="rect">
            <a:avLst/>
          </a:prstGeom>
          <a:blipFill rotWithShape="0">
            <a:blip r:embed="rId4"/>
            <a:stretch>
              <a:fillRect l="-9581" r="-9581" b="-7547"/>
            </a:stretch>
          </a:blipFill>
        </p:spPr>
        <p:txBody>
          <a:bodyPr/>
          <a:lstStyle/>
          <a:p>
            <a:pPr>
              <a:defRPr/>
            </a:pPr>
            <a:r>
              <a:rPr lang="vi-VN">
                <a:noFill/>
              </a:rPr>
              <a:t> </a:t>
            </a:r>
          </a:p>
        </p:txBody>
      </p:sp>
      <p:sp>
        <p:nvSpPr>
          <p:cNvPr id="18" name="Hình chữ nhật 17"/>
          <p:cNvSpPr>
            <a:spLocks noRot="1" noChangeAspect="1" noMove="1" noResize="1" noEditPoints="1" noAdjustHandles="1" noChangeArrowheads="1" noChangeShapeType="1" noTextEdit="1"/>
          </p:cNvSpPr>
          <p:nvPr/>
        </p:nvSpPr>
        <p:spPr>
          <a:xfrm>
            <a:off x="4098977" y="5327471"/>
            <a:ext cx="790601" cy="622286"/>
          </a:xfrm>
          <a:prstGeom prst="rect">
            <a:avLst/>
          </a:prstGeom>
          <a:blipFill rotWithShape="0">
            <a:blip r:embed="rId5"/>
            <a:stretch>
              <a:fillRect l="-11538" b="-8824"/>
            </a:stretch>
          </a:blipFill>
        </p:spPr>
        <p:txBody>
          <a:bodyPr/>
          <a:lstStyle/>
          <a:p>
            <a:pPr>
              <a:defRPr/>
            </a:pPr>
            <a:r>
              <a:rPr lang="vi-VN">
                <a:noFill/>
              </a:rPr>
              <a:t> </a:t>
            </a:r>
          </a:p>
        </p:txBody>
      </p:sp>
      <p:sp>
        <p:nvSpPr>
          <p:cNvPr id="19" name="Hình chữ nhật 18"/>
          <p:cNvSpPr>
            <a:spLocks noRot="1" noChangeAspect="1" noMove="1" noResize="1" noEditPoints="1" noAdjustHandles="1" noChangeArrowheads="1" noChangeShapeType="1" noTextEdit="1"/>
          </p:cNvSpPr>
          <p:nvPr/>
        </p:nvSpPr>
        <p:spPr>
          <a:xfrm>
            <a:off x="5132014" y="4158407"/>
            <a:ext cx="2675669" cy="678006"/>
          </a:xfrm>
          <a:prstGeom prst="rect">
            <a:avLst/>
          </a:prstGeom>
          <a:blipFill rotWithShape="0">
            <a:blip r:embed="rId6"/>
            <a:stretch>
              <a:fillRect l="-3645"/>
            </a:stretch>
          </a:blipFill>
        </p:spPr>
        <p:txBody>
          <a:bodyPr/>
          <a:lstStyle/>
          <a:p>
            <a:pPr>
              <a:defRPr/>
            </a:pPr>
            <a:r>
              <a:rPr lang="vi-VN">
                <a:noFill/>
              </a:rPr>
              <a:t> </a:t>
            </a:r>
          </a:p>
        </p:txBody>
      </p:sp>
      <p:sp>
        <p:nvSpPr>
          <p:cNvPr id="20" name="Hình chữ nhật 19"/>
          <p:cNvSpPr>
            <a:spLocks noRot="1" noChangeAspect="1" noMove="1" noResize="1" noEditPoints="1" noAdjustHandles="1" noChangeArrowheads="1" noChangeShapeType="1" noTextEdit="1"/>
          </p:cNvSpPr>
          <p:nvPr/>
        </p:nvSpPr>
        <p:spPr>
          <a:xfrm>
            <a:off x="7759947" y="4238106"/>
            <a:ext cx="1624163" cy="461665"/>
          </a:xfrm>
          <a:prstGeom prst="rect">
            <a:avLst/>
          </a:prstGeom>
          <a:blipFill rotWithShape="0">
            <a:blip r:embed="rId7"/>
            <a:stretch>
              <a:fillRect l="-6015" t="-10526" r="-4887" b="-28947"/>
            </a:stretch>
          </a:blipFill>
        </p:spPr>
        <p:txBody>
          <a:bodyPr/>
          <a:lstStyle/>
          <a:p>
            <a:pPr>
              <a:defRPr/>
            </a:pPr>
            <a:r>
              <a:rPr lang="vi-VN">
                <a:noFill/>
              </a:rPr>
              <a:t> </a:t>
            </a:r>
          </a:p>
        </p:txBody>
      </p:sp>
      <p:sp>
        <p:nvSpPr>
          <p:cNvPr id="21" name="Hình chữ nhật 20"/>
          <p:cNvSpPr>
            <a:spLocks noRot="1" noChangeAspect="1" noMove="1" noResize="1" noEditPoints="1" noAdjustHandles="1" noChangeArrowheads="1" noChangeShapeType="1" noTextEdit="1"/>
          </p:cNvSpPr>
          <p:nvPr/>
        </p:nvSpPr>
        <p:spPr>
          <a:xfrm>
            <a:off x="4830458" y="5342339"/>
            <a:ext cx="926857" cy="654346"/>
          </a:xfrm>
          <a:prstGeom prst="rect">
            <a:avLst/>
          </a:prstGeom>
          <a:blipFill rotWithShape="0">
            <a:blip r:embed="rId8"/>
            <a:stretch>
              <a:fillRect l="-9868" b="-2778"/>
            </a:stretch>
          </a:blipFill>
        </p:spPr>
        <p:txBody>
          <a:bodyPr/>
          <a:lstStyle/>
          <a:p>
            <a:pPr>
              <a:defRPr/>
            </a:pPr>
            <a:r>
              <a:rPr lang="vi-VN">
                <a:noFill/>
              </a:rPr>
              <a:t> </a:t>
            </a:r>
          </a:p>
        </p:txBody>
      </p:sp>
      <p:sp>
        <p:nvSpPr>
          <p:cNvPr id="22" name="Hình chữ nhật 21"/>
          <p:cNvSpPr>
            <a:spLocks noRot="1" noChangeAspect="1" noMove="1" noResize="1" noEditPoints="1" noAdjustHandles="1" noChangeArrowheads="1" noChangeShapeType="1" noTextEdit="1"/>
          </p:cNvSpPr>
          <p:nvPr/>
        </p:nvSpPr>
        <p:spPr>
          <a:xfrm>
            <a:off x="5783004" y="5396771"/>
            <a:ext cx="1486304" cy="461665"/>
          </a:xfrm>
          <a:prstGeom prst="rect">
            <a:avLst/>
          </a:prstGeom>
          <a:blipFill rotWithShape="0">
            <a:blip r:embed="rId9"/>
            <a:stretch>
              <a:fillRect l="-6584" t="-10526" r="-823" b="-28947"/>
            </a:stretch>
          </a:blipFill>
        </p:spPr>
        <p:txBody>
          <a:bodyPr/>
          <a:lstStyle/>
          <a:p>
            <a:pPr>
              <a:defRPr/>
            </a:pPr>
            <a:r>
              <a:rPr lang="vi-VN">
                <a:noFill/>
              </a:rPr>
              <a:t> </a:t>
            </a:r>
          </a:p>
        </p:txBody>
      </p:sp>
      <p:sp>
        <p:nvSpPr>
          <p:cNvPr id="24596" name="Hình chữ nhật 7"/>
          <p:cNvSpPr>
            <a:spLocks noChangeArrowheads="1"/>
          </p:cNvSpPr>
          <p:nvPr/>
        </p:nvSpPr>
        <p:spPr bwMode="auto">
          <a:xfrm>
            <a:off x="4022725" y="3309938"/>
            <a:ext cx="1196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i="1">
                <a:solidFill>
                  <a:srgbClr val="0070C0"/>
                </a:solidFill>
                <a:latin typeface="Times New Roman" panose="02020603050405020304" pitchFamily="18" charset="0"/>
                <a:cs typeface="Times New Roman" panose="02020603050405020304" pitchFamily="18" charset="0"/>
              </a:rPr>
              <a:t>l</a:t>
            </a:r>
            <a:r>
              <a:rPr lang="en-US" altLang="en-US" sz="2400" b="1">
                <a:solidFill>
                  <a:srgbClr val="0070C0"/>
                </a:solidFill>
                <a:latin typeface="Times New Roman" panose="02020603050405020304" pitchFamily="18" charset="0"/>
                <a:cs typeface="Times New Roman" panose="02020603050405020304" pitchFamily="18" charset="0"/>
              </a:rPr>
              <a:t> = N.C </a:t>
            </a:r>
            <a:endParaRPr lang="vi-VN" altLang="vi-VN" sz="2400"/>
          </a:p>
        </p:txBody>
      </p:sp>
      <p:sp>
        <p:nvSpPr>
          <p:cNvPr id="24597" name="Hình chữ nhật 8"/>
          <p:cNvSpPr>
            <a:spLocks noChangeArrowheads="1"/>
          </p:cNvSpPr>
          <p:nvPr/>
        </p:nvSpPr>
        <p:spPr bwMode="auto">
          <a:xfrm>
            <a:off x="5033963" y="3327400"/>
            <a:ext cx="1314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 N.∏.d </a:t>
            </a:r>
            <a:endParaRPr lang="vi-VN" altLang="vi-VN" sz="2400"/>
          </a:p>
        </p:txBody>
      </p:sp>
      <p:sp>
        <p:nvSpPr>
          <p:cNvPr id="24598" name="Hình chữ nhật 12"/>
          <p:cNvSpPr>
            <a:spLocks noChangeArrowheads="1"/>
          </p:cNvSpPr>
          <p:nvPr/>
        </p:nvSpPr>
        <p:spPr bwMode="auto">
          <a:xfrm>
            <a:off x="6124575" y="3311525"/>
            <a:ext cx="2128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 500.3,14.0,04</a:t>
            </a:r>
            <a:endParaRPr lang="vi-VN" altLang="vi-VN" sz="2400"/>
          </a:p>
        </p:txBody>
      </p:sp>
    </p:spTree>
    <p:extLst>
      <p:ext uri="{BB962C8B-B14F-4D97-AF65-F5344CB8AC3E}">
        <p14:creationId xmlns:p14="http://schemas.microsoft.com/office/powerpoint/2010/main" val="34767444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588"/>
                                        </p:tgtEl>
                                        <p:attrNameLst>
                                          <p:attrName>style.visibility</p:attrName>
                                        </p:attrNameLst>
                                      </p:cBhvr>
                                      <p:to>
                                        <p:strVal val="visible"/>
                                      </p:to>
                                    </p:set>
                                    <p:anim calcmode="lin" valueType="num">
                                      <p:cBhvr>
                                        <p:cTn id="12" dur="500" fill="hold"/>
                                        <p:tgtEl>
                                          <p:spTgt spid="24588"/>
                                        </p:tgtEl>
                                        <p:attrNameLst>
                                          <p:attrName>ppt_w</p:attrName>
                                        </p:attrNameLst>
                                      </p:cBhvr>
                                      <p:tavLst>
                                        <p:tav tm="0">
                                          <p:val>
                                            <p:fltVal val="0"/>
                                          </p:val>
                                        </p:tav>
                                        <p:tav tm="100000">
                                          <p:val>
                                            <p:strVal val="#ppt_w"/>
                                          </p:val>
                                        </p:tav>
                                      </p:tavLst>
                                    </p:anim>
                                    <p:anim calcmode="lin" valueType="num">
                                      <p:cBhvr>
                                        <p:cTn id="13" dur="500" fill="hold"/>
                                        <p:tgtEl>
                                          <p:spTgt spid="24588"/>
                                        </p:tgtEl>
                                        <p:attrNameLst>
                                          <p:attrName>ppt_h</p:attrName>
                                        </p:attrNameLst>
                                      </p:cBhvr>
                                      <p:tavLst>
                                        <p:tav tm="0">
                                          <p:val>
                                            <p:fltVal val="0"/>
                                          </p:val>
                                        </p:tav>
                                        <p:tav tm="100000">
                                          <p:val>
                                            <p:strVal val="#ppt_h"/>
                                          </p:val>
                                        </p:tav>
                                      </p:tavLst>
                                    </p:anim>
                                    <p:animEffect transition="in" filter="fade">
                                      <p:cBhvr>
                                        <p:cTn id="14" dur="500"/>
                                        <p:tgtEl>
                                          <p:spTgt spid="2458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596"/>
                                        </p:tgtEl>
                                        <p:attrNameLst>
                                          <p:attrName>style.visibility</p:attrName>
                                        </p:attrNameLst>
                                      </p:cBhvr>
                                      <p:to>
                                        <p:strVal val="visible"/>
                                      </p:to>
                                    </p:set>
                                    <p:anim calcmode="lin" valueType="num">
                                      <p:cBhvr>
                                        <p:cTn id="19" dur="500" fill="hold"/>
                                        <p:tgtEl>
                                          <p:spTgt spid="24596"/>
                                        </p:tgtEl>
                                        <p:attrNameLst>
                                          <p:attrName>ppt_w</p:attrName>
                                        </p:attrNameLst>
                                      </p:cBhvr>
                                      <p:tavLst>
                                        <p:tav tm="0">
                                          <p:val>
                                            <p:fltVal val="0"/>
                                          </p:val>
                                        </p:tav>
                                        <p:tav tm="100000">
                                          <p:val>
                                            <p:strVal val="#ppt_w"/>
                                          </p:val>
                                        </p:tav>
                                      </p:tavLst>
                                    </p:anim>
                                    <p:anim calcmode="lin" valueType="num">
                                      <p:cBhvr>
                                        <p:cTn id="20" dur="500" fill="hold"/>
                                        <p:tgtEl>
                                          <p:spTgt spid="24596"/>
                                        </p:tgtEl>
                                        <p:attrNameLst>
                                          <p:attrName>ppt_h</p:attrName>
                                        </p:attrNameLst>
                                      </p:cBhvr>
                                      <p:tavLst>
                                        <p:tav tm="0">
                                          <p:val>
                                            <p:fltVal val="0"/>
                                          </p:val>
                                        </p:tav>
                                        <p:tav tm="100000">
                                          <p:val>
                                            <p:strVal val="#ppt_h"/>
                                          </p:val>
                                        </p:tav>
                                      </p:tavLst>
                                    </p:anim>
                                    <p:animEffect transition="in" filter="fade">
                                      <p:cBhvr>
                                        <p:cTn id="21" dur="500"/>
                                        <p:tgtEl>
                                          <p:spTgt spid="2459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4597"/>
                                        </p:tgtEl>
                                        <p:attrNameLst>
                                          <p:attrName>style.visibility</p:attrName>
                                        </p:attrNameLst>
                                      </p:cBhvr>
                                      <p:to>
                                        <p:strVal val="visible"/>
                                      </p:to>
                                    </p:set>
                                    <p:anim calcmode="lin" valueType="num">
                                      <p:cBhvr>
                                        <p:cTn id="26" dur="500" fill="hold"/>
                                        <p:tgtEl>
                                          <p:spTgt spid="24597"/>
                                        </p:tgtEl>
                                        <p:attrNameLst>
                                          <p:attrName>ppt_w</p:attrName>
                                        </p:attrNameLst>
                                      </p:cBhvr>
                                      <p:tavLst>
                                        <p:tav tm="0">
                                          <p:val>
                                            <p:fltVal val="0"/>
                                          </p:val>
                                        </p:tav>
                                        <p:tav tm="100000">
                                          <p:val>
                                            <p:strVal val="#ppt_w"/>
                                          </p:val>
                                        </p:tav>
                                      </p:tavLst>
                                    </p:anim>
                                    <p:anim calcmode="lin" valueType="num">
                                      <p:cBhvr>
                                        <p:cTn id="27" dur="500" fill="hold"/>
                                        <p:tgtEl>
                                          <p:spTgt spid="24597"/>
                                        </p:tgtEl>
                                        <p:attrNameLst>
                                          <p:attrName>ppt_h</p:attrName>
                                        </p:attrNameLst>
                                      </p:cBhvr>
                                      <p:tavLst>
                                        <p:tav tm="0">
                                          <p:val>
                                            <p:fltVal val="0"/>
                                          </p:val>
                                        </p:tav>
                                        <p:tav tm="100000">
                                          <p:val>
                                            <p:strVal val="#ppt_h"/>
                                          </p:val>
                                        </p:tav>
                                      </p:tavLst>
                                    </p:anim>
                                    <p:animEffect transition="in" filter="fade">
                                      <p:cBhvr>
                                        <p:cTn id="28" dur="500"/>
                                        <p:tgtEl>
                                          <p:spTgt spid="2459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4598"/>
                                        </p:tgtEl>
                                        <p:attrNameLst>
                                          <p:attrName>style.visibility</p:attrName>
                                        </p:attrNameLst>
                                      </p:cBhvr>
                                      <p:to>
                                        <p:strVal val="visible"/>
                                      </p:to>
                                    </p:set>
                                    <p:anim calcmode="lin" valueType="num">
                                      <p:cBhvr>
                                        <p:cTn id="33" dur="500" fill="hold"/>
                                        <p:tgtEl>
                                          <p:spTgt spid="24598"/>
                                        </p:tgtEl>
                                        <p:attrNameLst>
                                          <p:attrName>ppt_w</p:attrName>
                                        </p:attrNameLst>
                                      </p:cBhvr>
                                      <p:tavLst>
                                        <p:tav tm="0">
                                          <p:val>
                                            <p:fltVal val="0"/>
                                          </p:val>
                                        </p:tav>
                                        <p:tav tm="100000">
                                          <p:val>
                                            <p:strVal val="#ppt_w"/>
                                          </p:val>
                                        </p:tav>
                                      </p:tavLst>
                                    </p:anim>
                                    <p:anim calcmode="lin" valueType="num">
                                      <p:cBhvr>
                                        <p:cTn id="34" dur="500" fill="hold"/>
                                        <p:tgtEl>
                                          <p:spTgt spid="24598"/>
                                        </p:tgtEl>
                                        <p:attrNameLst>
                                          <p:attrName>ppt_h</p:attrName>
                                        </p:attrNameLst>
                                      </p:cBhvr>
                                      <p:tavLst>
                                        <p:tav tm="0">
                                          <p:val>
                                            <p:fltVal val="0"/>
                                          </p:val>
                                        </p:tav>
                                        <p:tav tm="100000">
                                          <p:val>
                                            <p:strVal val="#ppt_h"/>
                                          </p:val>
                                        </p:tav>
                                      </p:tavLst>
                                    </p:anim>
                                    <p:animEffect transition="in" filter="fade">
                                      <p:cBhvr>
                                        <p:cTn id="35" dur="500"/>
                                        <p:tgtEl>
                                          <p:spTgt spid="2459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4589"/>
                                        </p:tgtEl>
                                        <p:attrNameLst>
                                          <p:attrName>style.visibility</p:attrName>
                                        </p:attrNameLst>
                                      </p:cBhvr>
                                      <p:to>
                                        <p:strVal val="visible"/>
                                      </p:to>
                                    </p:set>
                                    <p:anim calcmode="lin" valueType="num">
                                      <p:cBhvr>
                                        <p:cTn id="40" dur="500" fill="hold"/>
                                        <p:tgtEl>
                                          <p:spTgt spid="24589"/>
                                        </p:tgtEl>
                                        <p:attrNameLst>
                                          <p:attrName>ppt_w</p:attrName>
                                        </p:attrNameLst>
                                      </p:cBhvr>
                                      <p:tavLst>
                                        <p:tav tm="0">
                                          <p:val>
                                            <p:fltVal val="0"/>
                                          </p:val>
                                        </p:tav>
                                        <p:tav tm="100000">
                                          <p:val>
                                            <p:strVal val="#ppt_w"/>
                                          </p:val>
                                        </p:tav>
                                      </p:tavLst>
                                    </p:anim>
                                    <p:anim calcmode="lin" valueType="num">
                                      <p:cBhvr>
                                        <p:cTn id="41" dur="500" fill="hold"/>
                                        <p:tgtEl>
                                          <p:spTgt spid="24589"/>
                                        </p:tgtEl>
                                        <p:attrNameLst>
                                          <p:attrName>ppt_h</p:attrName>
                                        </p:attrNameLst>
                                      </p:cBhvr>
                                      <p:tavLst>
                                        <p:tav tm="0">
                                          <p:val>
                                            <p:fltVal val="0"/>
                                          </p:val>
                                        </p:tav>
                                        <p:tav tm="100000">
                                          <p:val>
                                            <p:strVal val="#ppt_h"/>
                                          </p:val>
                                        </p:tav>
                                      </p:tavLst>
                                    </p:anim>
                                    <p:animEffect transition="in" filter="fade">
                                      <p:cBhvr>
                                        <p:cTn id="42" dur="500"/>
                                        <p:tgtEl>
                                          <p:spTgt spid="2458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4587"/>
                                        </p:tgtEl>
                                        <p:attrNameLst>
                                          <p:attrName>style.visibility</p:attrName>
                                        </p:attrNameLst>
                                      </p:cBhvr>
                                      <p:to>
                                        <p:strVal val="visible"/>
                                      </p:to>
                                    </p:set>
                                    <p:anim calcmode="lin" valueType="num">
                                      <p:cBhvr>
                                        <p:cTn id="47" dur="500" fill="hold"/>
                                        <p:tgtEl>
                                          <p:spTgt spid="24587"/>
                                        </p:tgtEl>
                                        <p:attrNameLst>
                                          <p:attrName>ppt_w</p:attrName>
                                        </p:attrNameLst>
                                      </p:cBhvr>
                                      <p:tavLst>
                                        <p:tav tm="0">
                                          <p:val>
                                            <p:fltVal val="0"/>
                                          </p:val>
                                        </p:tav>
                                        <p:tav tm="100000">
                                          <p:val>
                                            <p:strVal val="#ppt_w"/>
                                          </p:val>
                                        </p:tav>
                                      </p:tavLst>
                                    </p:anim>
                                    <p:anim calcmode="lin" valueType="num">
                                      <p:cBhvr>
                                        <p:cTn id="48" dur="500" fill="hold"/>
                                        <p:tgtEl>
                                          <p:spTgt spid="24587"/>
                                        </p:tgtEl>
                                        <p:attrNameLst>
                                          <p:attrName>ppt_h</p:attrName>
                                        </p:attrNameLst>
                                      </p:cBhvr>
                                      <p:tavLst>
                                        <p:tav tm="0">
                                          <p:val>
                                            <p:fltVal val="0"/>
                                          </p:val>
                                        </p:tav>
                                        <p:tav tm="100000">
                                          <p:val>
                                            <p:strVal val="#ppt_h"/>
                                          </p:val>
                                        </p:tav>
                                      </p:tavLst>
                                    </p:anim>
                                    <p:animEffect transition="in" filter="fade">
                                      <p:cBhvr>
                                        <p:cTn id="49" dur="500"/>
                                        <p:tgtEl>
                                          <p:spTgt spid="2458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1"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Vertical)">
                                      <p:cBhvr>
                                        <p:cTn id="59" dur="500"/>
                                        <p:tgtEl>
                                          <p:spTgt spid="1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1"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arn(inVertical)">
                                      <p:cBhvr>
                                        <p:cTn id="64" dur="500"/>
                                        <p:tgtEl>
                                          <p:spTgt spid="2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4586"/>
                                        </p:tgtEl>
                                        <p:attrNameLst>
                                          <p:attrName>style.visibility</p:attrName>
                                        </p:attrNameLst>
                                      </p:cBhvr>
                                      <p:to>
                                        <p:strVal val="visible"/>
                                      </p:to>
                                    </p:set>
                                    <p:anim calcmode="lin" valueType="num">
                                      <p:cBhvr>
                                        <p:cTn id="69" dur="500" fill="hold"/>
                                        <p:tgtEl>
                                          <p:spTgt spid="24586"/>
                                        </p:tgtEl>
                                        <p:attrNameLst>
                                          <p:attrName>ppt_w</p:attrName>
                                        </p:attrNameLst>
                                      </p:cBhvr>
                                      <p:tavLst>
                                        <p:tav tm="0">
                                          <p:val>
                                            <p:fltVal val="0"/>
                                          </p:val>
                                        </p:tav>
                                        <p:tav tm="100000">
                                          <p:val>
                                            <p:strVal val="#ppt_w"/>
                                          </p:val>
                                        </p:tav>
                                      </p:tavLst>
                                    </p:anim>
                                    <p:anim calcmode="lin" valueType="num">
                                      <p:cBhvr>
                                        <p:cTn id="70" dur="500" fill="hold"/>
                                        <p:tgtEl>
                                          <p:spTgt spid="24586"/>
                                        </p:tgtEl>
                                        <p:attrNameLst>
                                          <p:attrName>ppt_h</p:attrName>
                                        </p:attrNameLst>
                                      </p:cBhvr>
                                      <p:tavLst>
                                        <p:tav tm="0">
                                          <p:val>
                                            <p:fltVal val="0"/>
                                          </p:val>
                                        </p:tav>
                                        <p:tav tm="100000">
                                          <p:val>
                                            <p:strVal val="#ppt_h"/>
                                          </p:val>
                                        </p:tav>
                                      </p:tavLst>
                                    </p:anim>
                                    <p:animEffect transition="in" filter="fade">
                                      <p:cBhvr>
                                        <p:cTn id="71" dur="500"/>
                                        <p:tgtEl>
                                          <p:spTgt spid="2458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barn(inVertical)">
                                      <p:cBhvr>
                                        <p:cTn id="76" dur="500"/>
                                        <p:tgtEl>
                                          <p:spTgt spid="1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6" presetClass="entr" presetSubtype="21"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barn(inVertical)">
                                      <p:cBhvr>
                                        <p:cTn id="81" dur="500"/>
                                        <p:tgtEl>
                                          <p:spTgt spid="2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6" presetClass="entr" presetSubtype="21" fill="hold"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barn(inVertical)">
                                      <p:cBhvr>
                                        <p:cTn id="8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p:bldP spid="24587" grpId="0"/>
      <p:bldP spid="24588" grpId="0"/>
      <p:bldP spid="24589" grpId="0"/>
      <p:bldP spid="24596" grpId="0"/>
      <p:bldP spid="24597" grpId="0"/>
      <p:bldP spid="2459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0"/>
          <p:cNvSpPr txBox="1">
            <a:spLocks noChangeArrowheads="1"/>
          </p:cNvSpPr>
          <p:nvPr/>
        </p:nvSpPr>
        <p:spPr bwMode="auto">
          <a:xfrm>
            <a:off x="9256713" y="4910138"/>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000">
                <a:solidFill>
                  <a:schemeClr val="bg1"/>
                </a:solidFill>
                <a:latin typeface="Times New Roman" panose="02020603050405020304" pitchFamily="18" charset="0"/>
                <a:cs typeface="Times New Roman" panose="02020603050405020304" pitchFamily="18" charset="0"/>
              </a:rPr>
              <a:t>R</a:t>
            </a:r>
            <a:r>
              <a:rPr lang="en-US" altLang="vi-VN" sz="2000" baseline="-25000">
                <a:solidFill>
                  <a:schemeClr val="bg1"/>
                </a:solidFill>
                <a:latin typeface="Times New Roman" panose="02020603050405020304" pitchFamily="18" charset="0"/>
                <a:cs typeface="Times New Roman" panose="02020603050405020304" pitchFamily="18" charset="0"/>
              </a:rPr>
              <a:t>2</a:t>
            </a:r>
            <a:r>
              <a:rPr lang="en-US" altLang="vi-VN" sz="2000">
                <a:solidFill>
                  <a:schemeClr val="bg1"/>
                </a:solidFill>
                <a:latin typeface="Times New Roman" panose="02020603050405020304" pitchFamily="18" charset="0"/>
                <a:cs typeface="Times New Roman" panose="02020603050405020304" pitchFamily="18" charset="0"/>
              </a:rPr>
              <a:t>= 8</a:t>
            </a:r>
          </a:p>
        </p:txBody>
      </p:sp>
      <p:sp>
        <p:nvSpPr>
          <p:cNvPr id="191533" name="Rectangle 45"/>
          <p:cNvSpPr>
            <a:spLocks noChangeArrowheads="1"/>
          </p:cNvSpPr>
          <p:nvPr/>
        </p:nvSpPr>
        <p:spPr bwMode="auto">
          <a:xfrm>
            <a:off x="4806950" y="-3175"/>
            <a:ext cx="3035300" cy="585788"/>
          </a:xfrm>
          <a:prstGeom prst="rect">
            <a:avLst/>
          </a:prstGeom>
          <a:solidFill>
            <a:schemeClr val="accent1">
              <a:lumMod val="75000"/>
            </a:schemeClr>
          </a:solidFill>
          <a:ln>
            <a:noFill/>
          </a:ln>
        </p:spPr>
        <p:txBody>
          <a:bodyPr anchor="ct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just" eaLnBrk="1" hangingPunct="1">
              <a:defRPr/>
            </a:pPr>
            <a:r>
              <a:rPr lang="en-US" sz="3200" b="1" dirty="0" smtClean="0">
                <a:solidFill>
                  <a:srgbClr val="FF0066"/>
                </a:solidFill>
                <a:latin typeface="Times New Roman" panose="02020603050405020304" pitchFamily="18" charset="0"/>
                <a:cs typeface="Times New Roman" panose="02020603050405020304" pitchFamily="18" charset="0"/>
              </a:rPr>
              <a:t>BÀI TẬP SBT</a:t>
            </a:r>
            <a:endParaRPr lang="en-US" sz="3200" b="1" dirty="0">
              <a:solidFill>
                <a:srgbClr val="FF0066"/>
              </a:solidFill>
              <a:latin typeface="Times New Roman" panose="02020603050405020304" pitchFamily="18" charset="0"/>
              <a:cs typeface="Times New Roman" panose="02020603050405020304" pitchFamily="18" charset="0"/>
            </a:endParaRPr>
          </a:p>
        </p:txBody>
      </p:sp>
      <p:sp>
        <p:nvSpPr>
          <p:cNvPr id="191535" name="Text Box 47"/>
          <p:cNvSpPr txBox="1">
            <a:spLocks noChangeArrowheads="1"/>
          </p:cNvSpPr>
          <p:nvPr/>
        </p:nvSpPr>
        <p:spPr bwMode="auto">
          <a:xfrm>
            <a:off x="735013" y="582613"/>
            <a:ext cx="8796337" cy="1108075"/>
          </a:xfrm>
          <a:prstGeom prst="rect">
            <a:avLst/>
          </a:prstGeom>
          <a:solidFill>
            <a:schemeClr val="accent2">
              <a:lumMod val="40000"/>
              <a:lumOff val="60000"/>
            </a:schemeClr>
          </a:solidFill>
          <a:ln>
            <a:noFill/>
          </a:ln>
        </p:spPr>
        <p:txBody>
          <a:bodyP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defRPr/>
            </a:pPr>
            <a:r>
              <a:rPr lang="en-US" sz="2200" b="1" u="sng" dirty="0" err="1" smtClean="0">
                <a:solidFill>
                  <a:srgbClr val="FF0000"/>
                </a:solidFill>
                <a:latin typeface="Times New Roman" panose="02020603050405020304" pitchFamily="18" charset="0"/>
                <a:cs typeface="Times New Roman" panose="02020603050405020304" pitchFamily="18" charset="0"/>
              </a:rPr>
              <a:t>Bài</a:t>
            </a:r>
            <a:r>
              <a:rPr lang="en-US" sz="2200" b="1" u="sng" dirty="0" smtClean="0">
                <a:solidFill>
                  <a:srgbClr val="FF0000"/>
                </a:solidFill>
                <a:latin typeface="Times New Roman" panose="02020603050405020304" pitchFamily="18" charset="0"/>
                <a:cs typeface="Times New Roman" panose="02020603050405020304" pitchFamily="18" charset="0"/>
              </a:rPr>
              <a:t> 10.4:</a:t>
            </a:r>
            <a:r>
              <a:rPr lang="en-US" sz="2200" b="1" u="sng"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Cho </a:t>
            </a:r>
            <a:r>
              <a:rPr lang="en-US" sz="2200" b="1" dirty="0" err="1">
                <a:latin typeface="Times New Roman" panose="02020603050405020304" pitchFamily="18" charset="0"/>
                <a:cs typeface="Times New Roman" panose="02020603050405020304" pitchFamily="18" charset="0"/>
              </a:rPr>
              <a:t>mạch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đồ</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như</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hình</a:t>
            </a:r>
            <a:r>
              <a:rPr lang="en-US" sz="2200" b="1" dirty="0">
                <a:latin typeface="Times New Roman" panose="02020603050405020304" pitchFamily="18" charset="0"/>
                <a:cs typeface="Times New Roman" panose="02020603050405020304" pitchFamily="18" charset="0"/>
              </a:rPr>
              <a:t> 10.1 SBT,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hiệu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thế</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giữa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hai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điểm</a:t>
            </a:r>
            <a:r>
              <a:rPr lang="en-US" sz="2200" b="1" dirty="0">
                <a:latin typeface="Times New Roman" panose="02020603050405020304" pitchFamily="18" charset="0"/>
                <a:cs typeface="Times New Roman" panose="02020603050405020304" pitchFamily="18" charset="0"/>
              </a:rPr>
              <a:t> A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B </a:t>
            </a:r>
            <a:r>
              <a:rPr lang="en-US" sz="2200" b="1" dirty="0" err="1">
                <a:latin typeface="Times New Roman" panose="02020603050405020304" pitchFamily="18" charset="0"/>
                <a:cs typeface="Times New Roman" panose="02020603050405020304" pitchFamily="18" charset="0"/>
              </a:rPr>
              <a:t>được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giữ</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đổi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đèn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sáng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thường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biến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trở</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trở</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bằng</a:t>
            </a:r>
            <a:r>
              <a:rPr lang="en-US" sz="2200" b="1" dirty="0">
                <a:latin typeface="Times New Roman" panose="02020603050405020304" pitchFamily="18" charset="0"/>
                <a:cs typeface="Times New Roman" panose="02020603050405020304" pitchFamily="18" charset="0"/>
              </a:rPr>
              <a:t> 0. </a:t>
            </a:r>
            <a:r>
              <a:rPr lang="en-US" sz="2200" b="1" dirty="0" err="1">
                <a:latin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phát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biểu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nào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dưới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đây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đúng</a:t>
            </a:r>
            <a:r>
              <a:rPr lang="en-US" sz="2200" b="1" dirty="0" smtClean="0">
                <a:latin typeface="Times New Roman" panose="02020603050405020304" pitchFamily="18" charset="0"/>
                <a:cs typeface="Times New Roman" panose="02020603050405020304" pitchFamily="18" charset="0"/>
              </a:rPr>
              <a:t>?</a:t>
            </a:r>
            <a:endParaRPr lang="en-US" sz="2200" b="1" dirty="0">
              <a:latin typeface="Times New Roman" panose="02020603050405020304" pitchFamily="18" charset="0"/>
              <a:cs typeface="Times New Roman" panose="02020603050405020304" pitchFamily="18" charset="0"/>
            </a:endParaRPr>
          </a:p>
        </p:txBody>
      </p:sp>
      <p:sp>
        <p:nvSpPr>
          <p:cNvPr id="25605" name="Text Box 40"/>
          <p:cNvSpPr txBox="1">
            <a:spLocks noChangeArrowheads="1"/>
          </p:cNvSpPr>
          <p:nvPr/>
        </p:nvSpPr>
        <p:spPr bwMode="auto">
          <a:xfrm>
            <a:off x="9205913" y="4273550"/>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000">
                <a:solidFill>
                  <a:schemeClr val="bg1"/>
                </a:solidFill>
                <a:latin typeface="Times New Roman" panose="02020603050405020304" pitchFamily="18" charset="0"/>
                <a:cs typeface="Times New Roman" panose="02020603050405020304" pitchFamily="18" charset="0"/>
              </a:rPr>
              <a:t>R</a:t>
            </a:r>
            <a:r>
              <a:rPr lang="en-US" altLang="vi-VN" sz="2000" baseline="-25000">
                <a:solidFill>
                  <a:schemeClr val="bg1"/>
                </a:solidFill>
                <a:latin typeface="Times New Roman" panose="02020603050405020304" pitchFamily="18" charset="0"/>
                <a:cs typeface="Times New Roman" panose="02020603050405020304" pitchFamily="18" charset="0"/>
              </a:rPr>
              <a:t>2</a:t>
            </a:r>
            <a:r>
              <a:rPr lang="en-US" altLang="vi-VN" sz="2000">
                <a:solidFill>
                  <a:schemeClr val="bg1"/>
                </a:solidFill>
                <a:latin typeface="Times New Roman" panose="02020603050405020304" pitchFamily="18" charset="0"/>
                <a:cs typeface="Times New Roman" panose="02020603050405020304" pitchFamily="18" charset="0"/>
              </a:rPr>
              <a:t>= 8</a:t>
            </a:r>
          </a:p>
        </p:txBody>
      </p:sp>
      <p:sp>
        <p:nvSpPr>
          <p:cNvPr id="15" name="Nút Hành động: Kết thúc 14">
            <a:hlinkClick r:id="" action="ppaction://hlinkshowjump?jump=lastslide" highlightClick="1"/>
          </p:cNvPr>
          <p:cNvSpPr/>
          <p:nvPr/>
        </p:nvSpPr>
        <p:spPr>
          <a:xfrm>
            <a:off x="11610975" y="6488113"/>
            <a:ext cx="581025" cy="36988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000">
              <a:latin typeface="Times New Roman" panose="02020603050405020304" pitchFamily="18" charset="0"/>
              <a:cs typeface="Times New Roman" panose="02020603050405020304" pitchFamily="18" charset="0"/>
            </a:endParaRPr>
          </a:p>
        </p:txBody>
      </p:sp>
      <p:sp>
        <p:nvSpPr>
          <p:cNvPr id="25607" name="Rectangle 3"/>
          <p:cNvSpPr>
            <a:spLocks noChangeArrowheads="1"/>
          </p:cNvSpPr>
          <p:nvPr/>
        </p:nvSpPr>
        <p:spPr bwMode="auto">
          <a:xfrm>
            <a:off x="1146175" y="1971675"/>
            <a:ext cx="95821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spcAft>
                <a:spcPts val="1200"/>
              </a:spcAft>
              <a:buFontTx/>
              <a:buNone/>
            </a:pPr>
            <a:r>
              <a:rPr lang="en-US" altLang="vi-VN" sz="2200" b="1">
                <a:solidFill>
                  <a:srgbClr val="0070C0"/>
                </a:solidFill>
                <a:latin typeface="Times New Roman" panose="02020603050405020304" pitchFamily="18" charset="0"/>
                <a:cs typeface="Times New Roman" panose="02020603050405020304" pitchFamily="18" charset="0"/>
              </a:rPr>
              <a:t>A. Đèn sáng mạnh lên khi di chuyển con chạy của biến trở về đầu M</a:t>
            </a:r>
            <a:endParaRPr lang="en-US" altLang="vi-VN" sz="2200" b="1">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ct val="0"/>
              </a:spcBef>
              <a:spcAft>
                <a:spcPts val="1200"/>
              </a:spcAft>
              <a:buFontTx/>
              <a:buNone/>
            </a:pPr>
            <a:r>
              <a:rPr lang="en-US" altLang="vi-VN" sz="2200" b="1">
                <a:solidFill>
                  <a:srgbClr val="0070C0"/>
                </a:solidFill>
                <a:latin typeface="Times New Roman" panose="02020603050405020304" pitchFamily="18" charset="0"/>
                <a:cs typeface="Times New Roman" panose="02020603050405020304" pitchFamily="18" charset="0"/>
              </a:rPr>
              <a:t>B. Đèn sáng yếu đi khi chuyển con chạy của biến trở về đầu M</a:t>
            </a:r>
            <a:endParaRPr lang="en-US" altLang="vi-VN" sz="2200" b="1">
              <a:solidFill>
                <a:srgbClr val="0070C0"/>
              </a:solidFill>
              <a:latin typeface="Times New Roman" panose="02020603050405020304" pitchFamily="18" charset="0"/>
            </a:endParaRPr>
          </a:p>
          <a:p>
            <a:pPr algn="just">
              <a:lnSpc>
                <a:spcPct val="150000"/>
              </a:lnSpc>
              <a:spcBef>
                <a:spcPct val="0"/>
              </a:spcBef>
              <a:spcAft>
                <a:spcPts val="1200"/>
              </a:spcAft>
              <a:buFontTx/>
              <a:buNone/>
            </a:pPr>
            <a:r>
              <a:rPr lang="en-US" altLang="vi-VN" sz="2200" b="1">
                <a:solidFill>
                  <a:srgbClr val="0070C0"/>
                </a:solidFill>
                <a:latin typeface="Times New Roman" panose="02020603050405020304" pitchFamily="18" charset="0"/>
                <a:cs typeface="Times New Roman" panose="02020603050405020304" pitchFamily="18" charset="0"/>
              </a:rPr>
              <a:t>C. Đèn sáng mạnh lên khi di chuyển con chạy của biến trở về đầu N</a:t>
            </a:r>
            <a:endParaRPr lang="en-US" altLang="vi-VN" sz="2200" b="1">
              <a:solidFill>
                <a:srgbClr val="0070C0"/>
              </a:solidFill>
              <a:latin typeface="Times New Roman" panose="02020603050405020304" pitchFamily="18" charset="0"/>
            </a:endParaRPr>
          </a:p>
          <a:p>
            <a:pPr algn="just">
              <a:lnSpc>
                <a:spcPct val="150000"/>
              </a:lnSpc>
              <a:spcBef>
                <a:spcPct val="0"/>
              </a:spcBef>
              <a:spcAft>
                <a:spcPts val="1200"/>
              </a:spcAft>
              <a:buFontTx/>
              <a:buNone/>
            </a:pPr>
            <a:r>
              <a:rPr lang="en-US" altLang="vi-VN" sz="2200" b="1">
                <a:solidFill>
                  <a:srgbClr val="0070C0"/>
                </a:solidFill>
                <a:latin typeface="Times New Roman" panose="02020603050405020304" pitchFamily="18" charset="0"/>
                <a:cs typeface="Times New Roman" panose="02020603050405020304" pitchFamily="18" charset="0"/>
              </a:rPr>
              <a:t>D. Cả ba câu trên đều không đúng</a:t>
            </a:r>
            <a:endParaRPr lang="en-US" altLang="vi-VN" sz="2200" b="1">
              <a:solidFill>
                <a:srgbClr val="0070C0"/>
              </a:solidFill>
              <a:latin typeface="Times New Roman" panose="02020603050405020304" pitchFamily="18" charset="0"/>
            </a:endParaRPr>
          </a:p>
        </p:txBody>
      </p:sp>
      <p:pic>
        <p:nvPicPr>
          <p:cNvPr id="25608" name="Picture 13" descr="Giải bài tập Vật lý lớp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1350" y="582613"/>
            <a:ext cx="184308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Bầu dục 1"/>
          <p:cNvSpPr/>
          <p:nvPr/>
        </p:nvSpPr>
        <p:spPr>
          <a:xfrm>
            <a:off x="1136650" y="2044700"/>
            <a:ext cx="484188" cy="4651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extLst>
      <p:ext uri="{BB962C8B-B14F-4D97-AF65-F5344CB8AC3E}">
        <p14:creationId xmlns:p14="http://schemas.microsoft.com/office/powerpoint/2010/main" val="32233435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0"/>
          <p:cNvSpPr txBox="1">
            <a:spLocks noChangeArrowheads="1"/>
          </p:cNvSpPr>
          <p:nvPr/>
        </p:nvSpPr>
        <p:spPr bwMode="auto">
          <a:xfrm>
            <a:off x="9256713" y="4772025"/>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000">
                <a:solidFill>
                  <a:schemeClr val="bg1"/>
                </a:solidFill>
                <a:latin typeface="Times New Roman" panose="02020603050405020304" pitchFamily="18" charset="0"/>
                <a:cs typeface="Times New Roman" panose="02020603050405020304" pitchFamily="18" charset="0"/>
              </a:rPr>
              <a:t>R</a:t>
            </a:r>
            <a:r>
              <a:rPr lang="en-US" altLang="vi-VN" sz="2000" baseline="-25000">
                <a:solidFill>
                  <a:schemeClr val="bg1"/>
                </a:solidFill>
                <a:latin typeface="Times New Roman" panose="02020603050405020304" pitchFamily="18" charset="0"/>
                <a:cs typeface="Times New Roman" panose="02020603050405020304" pitchFamily="18" charset="0"/>
              </a:rPr>
              <a:t>2</a:t>
            </a:r>
            <a:r>
              <a:rPr lang="en-US" altLang="vi-VN" sz="2000">
                <a:solidFill>
                  <a:schemeClr val="bg1"/>
                </a:solidFill>
                <a:latin typeface="Times New Roman" panose="02020603050405020304" pitchFamily="18" charset="0"/>
                <a:cs typeface="Times New Roman" panose="02020603050405020304" pitchFamily="18" charset="0"/>
              </a:rPr>
              <a:t>= 8</a:t>
            </a:r>
          </a:p>
        </p:txBody>
      </p:sp>
      <p:sp>
        <p:nvSpPr>
          <p:cNvPr id="191533" name="Rectangle 45"/>
          <p:cNvSpPr>
            <a:spLocks noChangeArrowheads="1"/>
          </p:cNvSpPr>
          <p:nvPr/>
        </p:nvSpPr>
        <p:spPr bwMode="auto">
          <a:xfrm>
            <a:off x="4806950" y="-3175"/>
            <a:ext cx="3035300" cy="585788"/>
          </a:xfrm>
          <a:prstGeom prst="rect">
            <a:avLst/>
          </a:prstGeom>
          <a:solidFill>
            <a:schemeClr val="accent1">
              <a:lumMod val="75000"/>
            </a:schemeClr>
          </a:solidFill>
          <a:ln>
            <a:noFill/>
          </a:ln>
        </p:spPr>
        <p:txBody>
          <a:bodyPr anchor="ct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just" eaLnBrk="1" hangingPunct="1">
              <a:defRPr/>
            </a:pPr>
            <a:r>
              <a:rPr lang="en-US" sz="3200" b="1" dirty="0" smtClean="0">
                <a:solidFill>
                  <a:srgbClr val="FF0066"/>
                </a:solidFill>
                <a:latin typeface="Times New Roman" panose="02020603050405020304" pitchFamily="18" charset="0"/>
                <a:cs typeface="Times New Roman" panose="02020603050405020304" pitchFamily="18" charset="0"/>
              </a:rPr>
              <a:t>BÀI TẬP SBT</a:t>
            </a:r>
            <a:endParaRPr lang="en-US" sz="3200" b="1" dirty="0">
              <a:solidFill>
                <a:srgbClr val="FF0066"/>
              </a:solidFill>
              <a:latin typeface="Times New Roman" panose="02020603050405020304" pitchFamily="18" charset="0"/>
              <a:cs typeface="Times New Roman" panose="02020603050405020304" pitchFamily="18" charset="0"/>
            </a:endParaRPr>
          </a:p>
        </p:txBody>
      </p:sp>
      <p:sp>
        <p:nvSpPr>
          <p:cNvPr id="191535" name="Text Box 47"/>
          <p:cNvSpPr txBox="1">
            <a:spLocks noChangeArrowheads="1"/>
          </p:cNvSpPr>
          <p:nvPr/>
        </p:nvSpPr>
        <p:spPr bwMode="auto">
          <a:xfrm>
            <a:off x="457200" y="596900"/>
            <a:ext cx="11133138" cy="1939925"/>
          </a:xfrm>
          <a:prstGeom prst="rect">
            <a:avLst/>
          </a:prstGeom>
          <a:solidFill>
            <a:schemeClr val="accent2">
              <a:lumMod val="40000"/>
              <a:lumOff val="60000"/>
            </a:schemeClr>
          </a:solidFill>
          <a:ln>
            <a:noFill/>
          </a:ln>
        </p:spPr>
        <p:txBody>
          <a:bodyP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defRPr/>
            </a:pPr>
            <a:r>
              <a:rPr lang="en-US" b="1" u="sng" dirty="0" err="1">
                <a:solidFill>
                  <a:srgbClr val="FF0000"/>
                </a:solidFill>
                <a:latin typeface="Times New Roman" panose="02020603050405020304" pitchFamily="18" charset="0"/>
                <a:cs typeface="Times New Roman" panose="02020603050405020304" pitchFamily="18" charset="0"/>
              </a:rPr>
              <a:t>Bài</a:t>
            </a:r>
            <a:r>
              <a:rPr lang="en-US" b="1" u="sng" dirty="0">
                <a:solidFill>
                  <a:srgbClr val="FF0000"/>
                </a:solidFill>
                <a:latin typeface="Times New Roman" panose="02020603050405020304" pitchFamily="18" charset="0"/>
                <a:cs typeface="Times New Roman" panose="02020603050405020304" pitchFamily="18" charset="0"/>
              </a:rPr>
              <a:t> 10.5:</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mức</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2,5V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mức</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0,4A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12V</a:t>
            </a:r>
          </a:p>
          <a:p>
            <a:pPr>
              <a:defRPr/>
            </a:pP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biến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trở</a:t>
            </a:r>
            <a:r>
              <a:rPr lang="en-US"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điện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trở</a:t>
            </a:r>
            <a:r>
              <a:rPr lang="en-US"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nhiêu</a:t>
            </a:r>
            <a:r>
              <a:rPr lang="en-US" dirty="0">
                <a:latin typeface="Times New Roman" panose="02020603050405020304" pitchFamily="18" charset="0"/>
                <a:cs typeface="Times New Roman" panose="02020603050405020304" pitchFamily="18" charset="0"/>
              </a:rPr>
              <a:t>?</a:t>
            </a:r>
          </a:p>
          <a:p>
            <a:pPr>
              <a:defRPr/>
            </a:pPr>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40Ω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dòng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điện</a:t>
            </a:r>
            <a:r>
              <a:rPr lang="en-US"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trăm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a:t>
            </a:r>
          </a:p>
        </p:txBody>
      </p:sp>
      <p:sp>
        <p:nvSpPr>
          <p:cNvPr id="27653" name="Text Box 40"/>
          <p:cNvSpPr txBox="1">
            <a:spLocks noChangeArrowheads="1"/>
          </p:cNvSpPr>
          <p:nvPr/>
        </p:nvSpPr>
        <p:spPr bwMode="auto">
          <a:xfrm>
            <a:off x="9205913" y="4135438"/>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000">
                <a:solidFill>
                  <a:schemeClr val="bg1"/>
                </a:solidFill>
                <a:latin typeface="Times New Roman" panose="02020603050405020304" pitchFamily="18" charset="0"/>
                <a:cs typeface="Times New Roman" panose="02020603050405020304" pitchFamily="18" charset="0"/>
              </a:rPr>
              <a:t>R</a:t>
            </a:r>
            <a:r>
              <a:rPr lang="en-US" altLang="vi-VN" sz="2000" baseline="-25000">
                <a:solidFill>
                  <a:schemeClr val="bg1"/>
                </a:solidFill>
                <a:latin typeface="Times New Roman" panose="02020603050405020304" pitchFamily="18" charset="0"/>
                <a:cs typeface="Times New Roman" panose="02020603050405020304" pitchFamily="18" charset="0"/>
              </a:rPr>
              <a:t>2</a:t>
            </a:r>
            <a:r>
              <a:rPr lang="en-US" altLang="vi-VN" sz="2000">
                <a:solidFill>
                  <a:schemeClr val="bg1"/>
                </a:solidFill>
                <a:latin typeface="Times New Roman" panose="02020603050405020304" pitchFamily="18" charset="0"/>
                <a:cs typeface="Times New Roman" panose="02020603050405020304" pitchFamily="18" charset="0"/>
              </a:rPr>
              <a:t>= 8</a:t>
            </a:r>
          </a:p>
        </p:txBody>
      </p:sp>
      <p:sp>
        <p:nvSpPr>
          <p:cNvPr id="27654" name="Text Box 63"/>
          <p:cNvSpPr txBox="1">
            <a:spLocks noChangeArrowheads="1"/>
          </p:cNvSpPr>
          <p:nvPr/>
        </p:nvSpPr>
        <p:spPr bwMode="auto">
          <a:xfrm>
            <a:off x="390525" y="2478088"/>
            <a:ext cx="1833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2000" b="1" u="sng">
                <a:solidFill>
                  <a:srgbClr val="0000CC"/>
                </a:solidFill>
                <a:latin typeface="Times New Roman" panose="02020603050405020304" pitchFamily="18" charset="0"/>
                <a:cs typeface="Times New Roman" panose="02020603050405020304" pitchFamily="18" charset="0"/>
              </a:rPr>
              <a:t>Tóm tắt:</a:t>
            </a:r>
          </a:p>
        </p:txBody>
      </p:sp>
      <p:cxnSp>
        <p:nvCxnSpPr>
          <p:cNvPr id="11" name="Đường nối Thẳng 10"/>
          <p:cNvCxnSpPr/>
          <p:nvPr/>
        </p:nvCxnSpPr>
        <p:spPr>
          <a:xfrm flipH="1">
            <a:off x="2432050" y="2406650"/>
            <a:ext cx="4763" cy="3949700"/>
          </a:xfrm>
          <a:prstGeom prst="line">
            <a:avLst/>
          </a:prstGeom>
          <a:ln w="28575"/>
        </p:spPr>
        <p:style>
          <a:lnRef idx="1">
            <a:schemeClr val="dk1"/>
          </a:lnRef>
          <a:fillRef idx="0">
            <a:schemeClr val="dk1"/>
          </a:fillRef>
          <a:effectRef idx="0">
            <a:schemeClr val="dk1"/>
          </a:effectRef>
          <a:fontRef idx="minor">
            <a:schemeClr val="tx1"/>
          </a:fontRef>
        </p:style>
      </p:cxnSp>
      <p:sp>
        <p:nvSpPr>
          <p:cNvPr id="27656" name="Text Box 63"/>
          <p:cNvSpPr txBox="1">
            <a:spLocks noChangeArrowheads="1"/>
          </p:cNvSpPr>
          <p:nvPr/>
        </p:nvSpPr>
        <p:spPr bwMode="auto">
          <a:xfrm>
            <a:off x="2432050" y="2486025"/>
            <a:ext cx="177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2000" b="1" u="sng">
                <a:solidFill>
                  <a:srgbClr val="0000CC"/>
                </a:solidFill>
                <a:latin typeface="Times New Roman" panose="02020603050405020304" pitchFamily="18" charset="0"/>
                <a:cs typeface="Times New Roman" panose="02020603050405020304" pitchFamily="18" charset="0"/>
              </a:rPr>
              <a:t>Giải:</a:t>
            </a:r>
          </a:p>
        </p:txBody>
      </p:sp>
      <p:sp>
        <p:nvSpPr>
          <p:cNvPr id="15" name="Nút Hành động: Kết thúc 14">
            <a:hlinkClick r:id="" action="ppaction://hlinkshowjump?jump=lastslide" highlightClick="1"/>
          </p:cNvPr>
          <p:cNvSpPr/>
          <p:nvPr/>
        </p:nvSpPr>
        <p:spPr>
          <a:xfrm>
            <a:off x="11610975" y="6350000"/>
            <a:ext cx="581025" cy="369888"/>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00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52425" y="3046413"/>
            <a:ext cx="214153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ts val="1800"/>
              </a:lnSpc>
              <a:spcBef>
                <a:spcPct val="0"/>
              </a:spcBef>
              <a:spcAft>
                <a:spcPts val="1200"/>
              </a:spcAft>
              <a:buFontTx/>
              <a:buNone/>
            </a:pPr>
            <a:r>
              <a:rPr lang="en-US" altLang="vi-VN" sz="2000" b="1">
                <a:solidFill>
                  <a:srgbClr val="0070C0"/>
                </a:solidFill>
                <a:latin typeface="Times New Roman" panose="02020603050405020304" pitchFamily="18" charset="0"/>
                <a:cs typeface="Times New Roman" panose="02020603050405020304" pitchFamily="18" charset="0"/>
              </a:rPr>
              <a:t>U</a:t>
            </a:r>
            <a:r>
              <a:rPr lang="en-US" altLang="vi-VN" sz="2000" b="1" baseline="-25000">
                <a:solidFill>
                  <a:srgbClr val="0070C0"/>
                </a:solidFill>
                <a:latin typeface="Times New Roman" panose="02020603050405020304" pitchFamily="18" charset="0"/>
                <a:cs typeface="Times New Roman" panose="02020603050405020304" pitchFamily="18" charset="0"/>
              </a:rPr>
              <a:t>đmĐ</a:t>
            </a:r>
            <a:r>
              <a:rPr lang="en-US" altLang="vi-VN" sz="2000" b="1">
                <a:solidFill>
                  <a:srgbClr val="0070C0"/>
                </a:solidFill>
                <a:latin typeface="Times New Roman" panose="02020603050405020304" pitchFamily="18" charset="0"/>
                <a:cs typeface="Times New Roman" panose="02020603050405020304" pitchFamily="18" charset="0"/>
              </a:rPr>
              <a:t> = 2,5V</a:t>
            </a:r>
          </a:p>
          <a:p>
            <a:pPr>
              <a:lnSpc>
                <a:spcPts val="1800"/>
              </a:lnSpc>
              <a:spcBef>
                <a:spcPct val="0"/>
              </a:spcBef>
              <a:spcAft>
                <a:spcPts val="1200"/>
              </a:spcAft>
              <a:buFontTx/>
              <a:buNone/>
            </a:pPr>
            <a:r>
              <a:rPr lang="en-US" altLang="vi-VN" sz="2000" b="1">
                <a:solidFill>
                  <a:srgbClr val="0070C0"/>
                </a:solidFill>
                <a:latin typeface="Times New Roman" panose="02020603050405020304" pitchFamily="18" charset="0"/>
                <a:cs typeface="Times New Roman" panose="02020603050405020304" pitchFamily="18" charset="0"/>
              </a:rPr>
              <a:t> I</a:t>
            </a:r>
            <a:r>
              <a:rPr lang="en-US" altLang="vi-VN" sz="2000" b="1" baseline="-25000">
                <a:solidFill>
                  <a:srgbClr val="0070C0"/>
                </a:solidFill>
                <a:latin typeface="Times New Roman" panose="02020603050405020304" pitchFamily="18" charset="0"/>
                <a:cs typeface="Times New Roman" panose="02020603050405020304" pitchFamily="18" charset="0"/>
              </a:rPr>
              <a:t>đmĐ</a:t>
            </a:r>
            <a:r>
              <a:rPr lang="en-US" altLang="vi-VN" sz="2000" b="1">
                <a:solidFill>
                  <a:srgbClr val="0070C0"/>
                </a:solidFill>
                <a:latin typeface="Times New Roman" panose="02020603050405020304" pitchFamily="18" charset="0"/>
                <a:cs typeface="Times New Roman" panose="02020603050405020304" pitchFamily="18" charset="0"/>
              </a:rPr>
              <a:t> =0,4A</a:t>
            </a:r>
          </a:p>
          <a:p>
            <a:pPr>
              <a:lnSpc>
                <a:spcPts val="1800"/>
              </a:lnSpc>
              <a:spcBef>
                <a:spcPct val="0"/>
              </a:spcBef>
              <a:spcAft>
                <a:spcPts val="1200"/>
              </a:spcAft>
              <a:buFontTx/>
              <a:buNone/>
            </a:pPr>
            <a:r>
              <a:rPr lang="en-US" altLang="vi-VN" sz="2000" b="1">
                <a:solidFill>
                  <a:srgbClr val="0070C0"/>
                </a:solidFill>
                <a:latin typeface="Times New Roman" panose="02020603050405020304" pitchFamily="18" charset="0"/>
                <a:cs typeface="Times New Roman" panose="02020603050405020304" pitchFamily="18" charset="0"/>
              </a:rPr>
              <a:t>U = 12V</a:t>
            </a:r>
          </a:p>
          <a:p>
            <a:pPr>
              <a:lnSpc>
                <a:spcPts val="1800"/>
              </a:lnSpc>
              <a:spcBef>
                <a:spcPct val="0"/>
              </a:spcBef>
              <a:spcAft>
                <a:spcPts val="1200"/>
              </a:spcAft>
              <a:buFontTx/>
              <a:buNone/>
            </a:pPr>
            <a:r>
              <a:rPr lang="en-US" altLang="vi-VN" sz="2000" b="1">
                <a:solidFill>
                  <a:srgbClr val="0070C0"/>
                </a:solidFill>
                <a:latin typeface="Times New Roman" panose="02020603050405020304" pitchFamily="18" charset="0"/>
                <a:cs typeface="Times New Roman" panose="02020603050405020304" pitchFamily="18" charset="0"/>
              </a:rPr>
              <a:t>R</a:t>
            </a:r>
            <a:r>
              <a:rPr lang="en-US" altLang="vi-VN" sz="2000" b="1" baseline="-25000">
                <a:solidFill>
                  <a:srgbClr val="0070C0"/>
                </a:solidFill>
                <a:latin typeface="Times New Roman" panose="02020603050405020304" pitchFamily="18" charset="0"/>
                <a:cs typeface="Times New Roman" panose="02020603050405020304" pitchFamily="18" charset="0"/>
              </a:rPr>
              <a:t>bmax</a:t>
            </a:r>
            <a:r>
              <a:rPr lang="en-US" altLang="vi-VN" sz="2000" b="1">
                <a:solidFill>
                  <a:srgbClr val="0070C0"/>
                </a:solidFill>
                <a:latin typeface="Times New Roman" panose="02020603050405020304" pitchFamily="18" charset="0"/>
                <a:cs typeface="Times New Roman" panose="02020603050405020304" pitchFamily="18" charset="0"/>
              </a:rPr>
              <a:t> = 40Ω</a:t>
            </a:r>
            <a:endParaRPr lang="en-US" altLang="vi-VN" sz="2000" b="1">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ts val="1800"/>
              </a:lnSpc>
              <a:spcBef>
                <a:spcPct val="0"/>
              </a:spcBef>
              <a:spcAft>
                <a:spcPts val="1200"/>
              </a:spcAft>
              <a:buFontTx/>
              <a:buNone/>
            </a:pPr>
            <a:r>
              <a:rPr lang="en-US" altLang="vi-VN" sz="2000" b="1">
                <a:solidFill>
                  <a:srgbClr val="FF0000"/>
                </a:solidFill>
                <a:latin typeface="Times New Roman" panose="02020603050405020304" pitchFamily="18" charset="0"/>
                <a:cs typeface="Times New Roman" panose="02020603050405020304" pitchFamily="18" charset="0"/>
              </a:rPr>
              <a:t>a) Sơ đồ? </a:t>
            </a:r>
          </a:p>
          <a:p>
            <a:pPr>
              <a:lnSpc>
                <a:spcPts val="1800"/>
              </a:lnSpc>
              <a:spcBef>
                <a:spcPct val="0"/>
              </a:spcBef>
              <a:spcAft>
                <a:spcPts val="1200"/>
              </a:spcAft>
              <a:buFontTx/>
              <a:buNone/>
            </a:pPr>
            <a:r>
              <a:rPr lang="en-US" altLang="vi-VN" sz="2000" b="1">
                <a:solidFill>
                  <a:srgbClr val="FF0000"/>
                </a:solidFill>
                <a:latin typeface="Times New Roman" panose="02020603050405020304" pitchFamily="18" charset="0"/>
                <a:cs typeface="Times New Roman" panose="02020603050405020304" pitchFamily="18" charset="0"/>
              </a:rPr>
              <a:t>b) R</a:t>
            </a:r>
            <a:r>
              <a:rPr lang="en-US" altLang="vi-VN" sz="2000" b="1" baseline="-25000">
                <a:solidFill>
                  <a:srgbClr val="FF0000"/>
                </a:solidFill>
                <a:latin typeface="Times New Roman" panose="02020603050405020304" pitchFamily="18" charset="0"/>
                <a:cs typeface="Times New Roman" panose="02020603050405020304" pitchFamily="18" charset="0"/>
              </a:rPr>
              <a:t>b</a:t>
            </a:r>
            <a:r>
              <a:rPr lang="en-US" altLang="vi-VN" sz="2000" b="1">
                <a:solidFill>
                  <a:srgbClr val="FF0000"/>
                </a:solidFill>
                <a:latin typeface="Times New Roman" panose="02020603050405020304" pitchFamily="18" charset="0"/>
                <a:cs typeface="Times New Roman" panose="02020603050405020304" pitchFamily="18" charset="0"/>
              </a:rPr>
              <a:t>=?</a:t>
            </a:r>
          </a:p>
          <a:p>
            <a:pPr>
              <a:lnSpc>
                <a:spcPts val="1800"/>
              </a:lnSpc>
              <a:spcBef>
                <a:spcPct val="0"/>
              </a:spcBef>
              <a:spcAft>
                <a:spcPts val="1200"/>
              </a:spcAft>
              <a:buFontTx/>
              <a:buNone/>
            </a:pPr>
            <a:r>
              <a:rPr lang="en-US" altLang="vi-VN" sz="2000" b="1">
                <a:solidFill>
                  <a:srgbClr val="FF0000"/>
                </a:solidFill>
                <a:latin typeface="Times New Roman" panose="02020603050405020304" pitchFamily="18" charset="0"/>
                <a:cs typeface="Times New Roman" panose="02020603050405020304" pitchFamily="18" charset="0"/>
              </a:rPr>
              <a:t>c) I=?% vòng dây của biến trở</a:t>
            </a:r>
            <a:endParaRPr lang="en-US" altLang="vi-VN" sz="2000" b="1">
              <a:solidFill>
                <a:srgbClr val="FF0000"/>
              </a:solidFill>
              <a:latin typeface="Times New Roman" panose="02020603050405020304" pitchFamily="18" charset="0"/>
            </a:endParaRPr>
          </a:p>
        </p:txBody>
      </p:sp>
      <p:sp>
        <p:nvSpPr>
          <p:cNvPr id="4" name="Rectangle 3"/>
          <p:cNvSpPr>
            <a:spLocks noChangeArrowheads="1"/>
          </p:cNvSpPr>
          <p:nvPr/>
        </p:nvSpPr>
        <p:spPr bwMode="auto">
          <a:xfrm>
            <a:off x="2432050" y="3048000"/>
            <a:ext cx="657066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ts val="1800"/>
              </a:lnSpc>
              <a:spcBef>
                <a:spcPct val="0"/>
              </a:spcBef>
              <a:spcAft>
                <a:spcPts val="1200"/>
              </a:spcAft>
              <a:buFontTx/>
              <a:buNone/>
            </a:pPr>
            <a:r>
              <a:rPr lang="en-US" altLang="vi-VN" sz="2000" b="1">
                <a:solidFill>
                  <a:srgbClr val="0070C0"/>
                </a:solidFill>
                <a:latin typeface="Times New Roman" panose="02020603050405020304" pitchFamily="18" charset="0"/>
                <a:cs typeface="Times New Roman" panose="02020603050405020304" pitchFamily="18" charset="0"/>
              </a:rPr>
              <a:t>a/ Đèn sáng bình thường thì U</a:t>
            </a:r>
            <a:r>
              <a:rPr lang="en-US" altLang="vi-VN" sz="2000" b="1" baseline="-25000">
                <a:solidFill>
                  <a:srgbClr val="0070C0"/>
                </a:solidFill>
                <a:latin typeface="Times New Roman" panose="02020603050405020304" pitchFamily="18" charset="0"/>
                <a:cs typeface="Times New Roman" panose="02020603050405020304" pitchFamily="18" charset="0"/>
              </a:rPr>
              <a:t>Đ</a:t>
            </a:r>
            <a:r>
              <a:rPr lang="en-US" altLang="vi-VN" sz="2000" b="1">
                <a:solidFill>
                  <a:srgbClr val="0070C0"/>
                </a:solidFill>
                <a:latin typeface="Times New Roman" panose="02020603050405020304" pitchFamily="18" charset="0"/>
                <a:cs typeface="Times New Roman" panose="02020603050405020304" pitchFamily="18" charset="0"/>
              </a:rPr>
              <a:t> = U</a:t>
            </a:r>
            <a:r>
              <a:rPr lang="en-US" altLang="vi-VN" sz="2000" b="1" baseline="-25000">
                <a:solidFill>
                  <a:srgbClr val="0070C0"/>
                </a:solidFill>
                <a:latin typeface="Times New Roman" panose="02020603050405020304" pitchFamily="18" charset="0"/>
                <a:cs typeface="Times New Roman" panose="02020603050405020304" pitchFamily="18" charset="0"/>
              </a:rPr>
              <a:t>đmĐ</a:t>
            </a:r>
            <a:r>
              <a:rPr lang="en-US" altLang="vi-VN" sz="2000" b="1">
                <a:solidFill>
                  <a:srgbClr val="0070C0"/>
                </a:solidFill>
                <a:latin typeface="Times New Roman" panose="02020603050405020304" pitchFamily="18" charset="0"/>
                <a:cs typeface="Times New Roman" panose="02020603050405020304" pitchFamily="18" charset="0"/>
              </a:rPr>
              <a:t> = 2,5V &lt; U = 12V</a:t>
            </a:r>
          </a:p>
          <a:p>
            <a:pPr algn="just">
              <a:lnSpc>
                <a:spcPts val="1800"/>
              </a:lnSpc>
              <a:spcBef>
                <a:spcPct val="0"/>
              </a:spcBef>
              <a:spcAft>
                <a:spcPts val="1200"/>
              </a:spcAft>
              <a:buFontTx/>
              <a:buNone/>
            </a:pPr>
            <a:r>
              <a:rPr lang="en-US" altLang="vi-VN" sz="2000" b="1">
                <a:solidFill>
                  <a:srgbClr val="0070C0"/>
                </a:solidFill>
                <a:latin typeface="Times New Roman" panose="02020603050405020304" pitchFamily="18" charset="0"/>
                <a:cs typeface="Times New Roman" panose="02020603050405020304" pitchFamily="18" charset="0"/>
              </a:rPr>
              <a:t>→ Phải mắc nối tiếp bóng đèn và biến trở với nhau </a:t>
            </a:r>
          </a:p>
          <a:p>
            <a:pPr algn="just">
              <a:lnSpc>
                <a:spcPts val="1800"/>
              </a:lnSpc>
              <a:spcBef>
                <a:spcPct val="0"/>
              </a:spcBef>
              <a:spcAft>
                <a:spcPts val="1200"/>
              </a:spcAft>
              <a:buFontTx/>
              <a:buNone/>
            </a:pPr>
            <a:r>
              <a:rPr lang="en-US" altLang="vi-VN" sz="2000" b="1">
                <a:solidFill>
                  <a:srgbClr val="0070C0"/>
                </a:solidFill>
                <a:latin typeface="Times New Roman" panose="02020603050405020304" pitchFamily="18" charset="0"/>
                <a:cs typeface="Times New Roman" panose="02020603050405020304" pitchFamily="18" charset="0"/>
              </a:rPr>
              <a:t>→ Sơ đồ mạch điện như hình vẽ:</a:t>
            </a:r>
            <a:endParaRPr lang="en-US" altLang="vi-VN" sz="2000" b="1">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12" descr="Giải SBT Vật Lí 9 | Giải bài tập Sách bài tập Vật Lí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563" y="2525713"/>
            <a:ext cx="26289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2535238" y="4076700"/>
            <a:ext cx="90551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rgbClr val="0070C0"/>
                </a:solidFill>
                <a:latin typeface="Times New Roman" panose="02020603050405020304" pitchFamily="18" charset="0"/>
                <a:cs typeface="Times New Roman" panose="02020603050405020304" pitchFamily="18" charset="0"/>
              </a:rPr>
              <a:t>b/ Đèn sáng bình thường thì I = I</a:t>
            </a:r>
            <a:r>
              <a:rPr lang="en-US" altLang="en-US" sz="2000" b="1" baseline="-30000">
                <a:solidFill>
                  <a:srgbClr val="0070C0"/>
                </a:solidFill>
                <a:latin typeface="Times New Roman" panose="02020603050405020304" pitchFamily="18" charset="0"/>
                <a:cs typeface="Times New Roman" panose="02020603050405020304" pitchFamily="18" charset="0"/>
              </a:rPr>
              <a:t>đmĐ</a:t>
            </a:r>
            <a:r>
              <a:rPr lang="en-US" altLang="en-US" sz="2000" b="1">
                <a:solidFill>
                  <a:srgbClr val="0070C0"/>
                </a:solidFill>
                <a:latin typeface="Times New Roman" panose="02020603050405020304" pitchFamily="18" charset="0"/>
                <a:cs typeface="Times New Roman" panose="02020603050405020304" pitchFamily="18" charset="0"/>
              </a:rPr>
              <a:t> = 0,4(A)</a:t>
            </a:r>
          </a:p>
          <a:p>
            <a:pPr>
              <a:spcBef>
                <a:spcPct val="0"/>
              </a:spcBef>
              <a:buFontTx/>
              <a:buNone/>
            </a:pPr>
            <a:r>
              <a:rPr lang="en-US" altLang="en-US" sz="2000" b="1">
                <a:solidFill>
                  <a:srgbClr val="0070C0"/>
                </a:solidFill>
                <a:latin typeface="Times New Roman" panose="02020603050405020304" pitchFamily="18" charset="0"/>
                <a:cs typeface="Times New Roman" panose="02020603050405020304" pitchFamily="18" charset="0"/>
              </a:rPr>
              <a:t>Điện trở của đèn là: R</a:t>
            </a:r>
            <a:r>
              <a:rPr lang="en-US" altLang="en-US" sz="2000" b="1" baseline="-30000">
                <a:solidFill>
                  <a:srgbClr val="0070C0"/>
                </a:solidFill>
                <a:latin typeface="Times New Roman" panose="02020603050405020304" pitchFamily="18" charset="0"/>
                <a:cs typeface="Times New Roman" panose="02020603050405020304" pitchFamily="18" charset="0"/>
              </a:rPr>
              <a:t>Đ</a:t>
            </a:r>
            <a:r>
              <a:rPr lang="en-US" altLang="en-US" sz="2000" b="1">
                <a:solidFill>
                  <a:srgbClr val="0070C0"/>
                </a:solidFill>
                <a:latin typeface="Times New Roman" panose="02020603050405020304" pitchFamily="18" charset="0"/>
                <a:cs typeface="Times New Roman" panose="02020603050405020304" pitchFamily="18" charset="0"/>
              </a:rPr>
              <a:t> = U</a:t>
            </a:r>
            <a:r>
              <a:rPr lang="en-US" altLang="en-US" sz="2000" b="1" baseline="-30000">
                <a:solidFill>
                  <a:srgbClr val="0070C0"/>
                </a:solidFill>
                <a:latin typeface="Times New Roman" panose="02020603050405020304" pitchFamily="18" charset="0"/>
                <a:cs typeface="Times New Roman" panose="02020603050405020304" pitchFamily="18" charset="0"/>
              </a:rPr>
              <a:t>Đ</a:t>
            </a:r>
            <a:r>
              <a:rPr lang="en-US" altLang="en-US" sz="2000" b="1">
                <a:solidFill>
                  <a:srgbClr val="0070C0"/>
                </a:solidFill>
                <a:latin typeface="Times New Roman" panose="02020603050405020304" pitchFamily="18" charset="0"/>
                <a:cs typeface="Times New Roman" panose="02020603050405020304" pitchFamily="18" charset="0"/>
              </a:rPr>
              <a:t>/I</a:t>
            </a:r>
            <a:r>
              <a:rPr lang="en-US" altLang="en-US" sz="2000" b="1" baseline="-30000">
                <a:solidFill>
                  <a:srgbClr val="0070C0"/>
                </a:solidFill>
                <a:latin typeface="Times New Roman" panose="02020603050405020304" pitchFamily="18" charset="0"/>
                <a:cs typeface="Times New Roman" panose="02020603050405020304" pitchFamily="18" charset="0"/>
              </a:rPr>
              <a:t>Đ</a:t>
            </a:r>
            <a:r>
              <a:rPr lang="en-US" altLang="en-US" sz="2000" b="1">
                <a:solidFill>
                  <a:srgbClr val="0070C0"/>
                </a:solidFill>
                <a:latin typeface="Times New Roman" panose="02020603050405020304" pitchFamily="18" charset="0"/>
                <a:cs typeface="Times New Roman" panose="02020603050405020304" pitchFamily="18" charset="0"/>
              </a:rPr>
              <a:t> = 2,5/0,4 = 6,25(Ω)</a:t>
            </a:r>
          </a:p>
          <a:p>
            <a:pPr>
              <a:spcBef>
                <a:spcPct val="0"/>
              </a:spcBef>
              <a:buFontTx/>
              <a:buNone/>
            </a:pPr>
            <a:r>
              <a:rPr lang="en-US" altLang="en-US" sz="2000" b="1">
                <a:solidFill>
                  <a:srgbClr val="0070C0"/>
                </a:solidFill>
                <a:latin typeface="Times New Roman" panose="02020603050405020304" pitchFamily="18" charset="0"/>
                <a:cs typeface="Times New Roman" panose="02020603050405020304" pitchFamily="18" charset="0"/>
              </a:rPr>
              <a:t>Điện trở toàn mạch là: R</a:t>
            </a:r>
            <a:r>
              <a:rPr lang="en-US" altLang="en-US" sz="2000" b="1" baseline="-30000">
                <a:solidFill>
                  <a:srgbClr val="0070C0"/>
                </a:solidFill>
                <a:latin typeface="Times New Roman" panose="02020603050405020304" pitchFamily="18" charset="0"/>
                <a:cs typeface="Times New Roman" panose="02020603050405020304" pitchFamily="18" charset="0"/>
              </a:rPr>
              <a:t>tđ</a:t>
            </a:r>
            <a:r>
              <a:rPr lang="en-US" altLang="en-US" sz="2000" b="1">
                <a:solidFill>
                  <a:srgbClr val="0070C0"/>
                </a:solidFill>
                <a:latin typeface="Times New Roman" panose="02020603050405020304" pitchFamily="18" charset="0"/>
                <a:cs typeface="Times New Roman" panose="02020603050405020304" pitchFamily="18" charset="0"/>
              </a:rPr>
              <a:t> = U/I = 12/0,4 = 30(Ω)</a:t>
            </a:r>
          </a:p>
          <a:p>
            <a:pPr>
              <a:spcBef>
                <a:spcPct val="0"/>
              </a:spcBef>
              <a:buFontTx/>
              <a:buNone/>
            </a:pPr>
            <a:r>
              <a:rPr lang="en-US" altLang="en-US" sz="2000" b="1">
                <a:solidFill>
                  <a:srgbClr val="0070C0"/>
                </a:solidFill>
                <a:latin typeface="Times New Roman" panose="02020603050405020304" pitchFamily="18" charset="0"/>
                <a:cs typeface="Times New Roman" panose="02020603050405020304" pitchFamily="18" charset="0"/>
              </a:rPr>
              <a:t>Khi đó biến trở có điện trở là: R</a:t>
            </a:r>
            <a:r>
              <a:rPr lang="en-US" altLang="en-US" sz="2000" b="1" baseline="-30000">
                <a:solidFill>
                  <a:srgbClr val="0070C0"/>
                </a:solidFill>
                <a:latin typeface="Times New Roman" panose="02020603050405020304" pitchFamily="18" charset="0"/>
                <a:cs typeface="Times New Roman" panose="02020603050405020304" pitchFamily="18" charset="0"/>
              </a:rPr>
              <a:t>b</a:t>
            </a:r>
            <a:r>
              <a:rPr lang="en-US" altLang="en-US" sz="2000" b="1">
                <a:solidFill>
                  <a:srgbClr val="0070C0"/>
                </a:solidFill>
                <a:latin typeface="Times New Roman" panose="02020603050405020304" pitchFamily="18" charset="0"/>
                <a:cs typeface="Times New Roman" panose="02020603050405020304" pitchFamily="18" charset="0"/>
              </a:rPr>
              <a:t> = R</a:t>
            </a:r>
            <a:r>
              <a:rPr lang="en-US" altLang="en-US" sz="2000" b="1" baseline="-30000">
                <a:solidFill>
                  <a:srgbClr val="0070C0"/>
                </a:solidFill>
                <a:latin typeface="Times New Roman" panose="02020603050405020304" pitchFamily="18" charset="0"/>
                <a:cs typeface="Times New Roman" panose="02020603050405020304" pitchFamily="18" charset="0"/>
              </a:rPr>
              <a:t>tđ</a:t>
            </a:r>
            <a:r>
              <a:rPr lang="en-US" altLang="en-US" sz="2000" b="1">
                <a:solidFill>
                  <a:srgbClr val="0070C0"/>
                </a:solidFill>
                <a:latin typeface="Times New Roman" panose="02020603050405020304" pitchFamily="18" charset="0"/>
                <a:cs typeface="Times New Roman" panose="02020603050405020304" pitchFamily="18" charset="0"/>
              </a:rPr>
              <a:t> – R</a:t>
            </a:r>
            <a:r>
              <a:rPr lang="en-US" altLang="en-US" sz="2000" b="1" baseline="-30000">
                <a:solidFill>
                  <a:srgbClr val="0070C0"/>
                </a:solidFill>
                <a:latin typeface="Times New Roman" panose="02020603050405020304" pitchFamily="18" charset="0"/>
                <a:cs typeface="Times New Roman" panose="02020603050405020304" pitchFamily="18" charset="0"/>
              </a:rPr>
              <a:t>Đ</a:t>
            </a:r>
            <a:r>
              <a:rPr lang="en-US" altLang="en-US" sz="2000" b="1">
                <a:solidFill>
                  <a:srgbClr val="0070C0"/>
                </a:solidFill>
                <a:latin typeface="Times New Roman" panose="02020603050405020304" pitchFamily="18" charset="0"/>
                <a:cs typeface="Times New Roman" panose="02020603050405020304" pitchFamily="18" charset="0"/>
              </a:rPr>
              <a:t> = 30 – 6,25 = 23,75(Ω)</a:t>
            </a:r>
          </a:p>
        </p:txBody>
      </p:sp>
      <p:pic>
        <p:nvPicPr>
          <p:cNvPr id="5121" name="Picture 14" descr="Giải SBT Vật Lí 9 | Giải bài tập Sách bài tập Vật Lí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425" y="6129338"/>
            <a:ext cx="208915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Rectangle 3"/>
          <p:cNvSpPr>
            <a:spLocks noChangeArrowheads="1"/>
          </p:cNvSpPr>
          <p:nvPr/>
        </p:nvSpPr>
        <p:spPr bwMode="auto">
          <a:xfrm>
            <a:off x="2555875" y="5153025"/>
            <a:ext cx="90551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2000">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2493963" y="5399088"/>
            <a:ext cx="88122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rgbClr val="0070C0"/>
                </a:solidFill>
                <a:latin typeface="Times New Roman" panose="02020603050405020304" pitchFamily="18" charset="0"/>
                <a:cs typeface="Times New Roman" panose="02020603050405020304" pitchFamily="18" charset="0"/>
              </a:rPr>
              <a:t>c/ Vì điện trở của biến trở tỉ lệ với số vòng dây quấn biến trở </a:t>
            </a:r>
          </a:p>
          <a:p>
            <a:pPr>
              <a:spcBef>
                <a:spcPct val="0"/>
              </a:spcBef>
              <a:buFontTx/>
              <a:buNone/>
            </a:pPr>
            <a:r>
              <a:rPr lang="en-US" altLang="en-US" sz="2000" b="1">
                <a:solidFill>
                  <a:srgbClr val="0070C0"/>
                </a:solidFill>
                <a:latin typeface="Times New Roman" panose="02020603050405020304" pitchFamily="18" charset="0"/>
                <a:cs typeface="Times New Roman" panose="02020603050405020304" pitchFamily="18" charset="0"/>
              </a:rPr>
              <a:t>→ khi đèn sáng bình thường thì phần trăm (%) vòng dây của biến trở có dòng điện chạy qua là:</a:t>
            </a:r>
            <a:endParaRPr lang="en-US" altLang="vi-VN" sz="2000" b="1">
              <a:solidFill>
                <a:srgbClr val="0070C0"/>
              </a:solidFill>
            </a:endParaRPr>
          </a:p>
        </p:txBody>
      </p:sp>
    </p:spTree>
    <p:extLst>
      <p:ext uri="{BB962C8B-B14F-4D97-AF65-F5344CB8AC3E}">
        <p14:creationId xmlns:p14="http://schemas.microsoft.com/office/powerpoint/2010/main" val="22678301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barn(inVertical)">
                                      <p:cBhvr>
                                        <p:cTn id="36" dur="500"/>
                                        <p:tgtEl>
                                          <p:spTgt spid="4">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barn(inVertical)">
                                      <p:cBhvr>
                                        <p:cTn id="41" dur="500"/>
                                        <p:tgtEl>
                                          <p:spTgt spid="4">
                                            <p:txEl>
                                              <p:pRg st="1" end="1"/>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barn(inVertical)">
                                      <p:cBhvr>
                                        <p:cTn id="46" dur="500"/>
                                        <p:tgtEl>
                                          <p:spTgt spid="4">
                                            <p:txEl>
                                              <p:pRg st="2" end="2"/>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inVertical)">
                                      <p:cBhvr>
                                        <p:cTn id="51" dur="500"/>
                                        <p:tgtEl>
                                          <p:spTgt spid="1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21" fill="hold"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barn(inVertical)">
                                      <p:cBhvr>
                                        <p:cTn id="56" dur="500"/>
                                        <p:tgtEl>
                                          <p:spTgt spid="5">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Effect transition="in" filter="barn(inVertical)">
                                      <p:cBhvr>
                                        <p:cTn id="61" dur="500"/>
                                        <p:tgtEl>
                                          <p:spTgt spid="5">
                                            <p:txEl>
                                              <p:pRg st="1" end="1"/>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ntr" presetSubtype="21" fill="hold" nodeType="clickEffect">
                                  <p:stCondLst>
                                    <p:cond delay="0"/>
                                  </p:stCondLst>
                                  <p:childTnLst>
                                    <p:set>
                                      <p:cBhvr>
                                        <p:cTn id="65" dur="1" fill="hold">
                                          <p:stCondLst>
                                            <p:cond delay="0"/>
                                          </p:stCondLst>
                                        </p:cTn>
                                        <p:tgtEl>
                                          <p:spTgt spid="5">
                                            <p:txEl>
                                              <p:pRg st="2" end="2"/>
                                            </p:txEl>
                                          </p:spTgt>
                                        </p:tgtEl>
                                        <p:attrNameLst>
                                          <p:attrName>style.visibility</p:attrName>
                                        </p:attrNameLst>
                                      </p:cBhvr>
                                      <p:to>
                                        <p:strVal val="visible"/>
                                      </p:to>
                                    </p:set>
                                    <p:animEffect transition="in" filter="barn(inVertical)">
                                      <p:cBhvr>
                                        <p:cTn id="66" dur="500"/>
                                        <p:tgtEl>
                                          <p:spTgt spid="5">
                                            <p:txEl>
                                              <p:pRg st="2" end="2"/>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6" presetClass="entr" presetSubtype="21" fill="hold" nodeType="clickEffect">
                                  <p:stCondLst>
                                    <p:cond delay="0"/>
                                  </p:stCondLst>
                                  <p:childTnLst>
                                    <p:set>
                                      <p:cBhvr>
                                        <p:cTn id="70" dur="1" fill="hold">
                                          <p:stCondLst>
                                            <p:cond delay="0"/>
                                          </p:stCondLst>
                                        </p:cTn>
                                        <p:tgtEl>
                                          <p:spTgt spid="5">
                                            <p:txEl>
                                              <p:pRg st="3" end="3"/>
                                            </p:txEl>
                                          </p:spTgt>
                                        </p:tgtEl>
                                        <p:attrNameLst>
                                          <p:attrName>style.visibility</p:attrName>
                                        </p:attrNameLst>
                                      </p:cBhvr>
                                      <p:to>
                                        <p:strVal val="visible"/>
                                      </p:to>
                                    </p:set>
                                    <p:animEffect transition="in" filter="barn(inVertical)">
                                      <p:cBhvr>
                                        <p:cTn id="71" dur="500"/>
                                        <p:tgtEl>
                                          <p:spTgt spid="5">
                                            <p:txEl>
                                              <p:pRg st="3" end="3"/>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nodeType="clickEffect">
                                  <p:stCondLst>
                                    <p:cond delay="0"/>
                                  </p:stCondLst>
                                  <p:childTnLst>
                                    <p:set>
                                      <p:cBhvr>
                                        <p:cTn id="75" dur="1" fill="hold">
                                          <p:stCondLst>
                                            <p:cond delay="0"/>
                                          </p:stCondLst>
                                        </p:cTn>
                                        <p:tgtEl>
                                          <p:spTgt spid="7">
                                            <p:txEl>
                                              <p:pRg st="0" end="0"/>
                                            </p:txEl>
                                          </p:spTgt>
                                        </p:tgtEl>
                                        <p:attrNameLst>
                                          <p:attrName>style.visibility</p:attrName>
                                        </p:attrNameLst>
                                      </p:cBhvr>
                                      <p:to>
                                        <p:strVal val="visible"/>
                                      </p:to>
                                    </p:set>
                                    <p:animEffect transition="in" filter="barn(inVertical)">
                                      <p:cBhvr>
                                        <p:cTn id="76" dur="500"/>
                                        <p:tgtEl>
                                          <p:spTgt spid="7">
                                            <p:txEl>
                                              <p:pRg st="0" end="0"/>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6" presetClass="entr" presetSubtype="21" fill="hold" nodeType="clickEffect">
                                  <p:stCondLst>
                                    <p:cond delay="0"/>
                                  </p:stCondLst>
                                  <p:childTnLst>
                                    <p:set>
                                      <p:cBhvr>
                                        <p:cTn id="80" dur="1" fill="hold">
                                          <p:stCondLst>
                                            <p:cond delay="0"/>
                                          </p:stCondLst>
                                        </p:cTn>
                                        <p:tgtEl>
                                          <p:spTgt spid="7">
                                            <p:txEl>
                                              <p:pRg st="1" end="1"/>
                                            </p:txEl>
                                          </p:spTgt>
                                        </p:tgtEl>
                                        <p:attrNameLst>
                                          <p:attrName>style.visibility</p:attrName>
                                        </p:attrNameLst>
                                      </p:cBhvr>
                                      <p:to>
                                        <p:strVal val="visible"/>
                                      </p:to>
                                    </p:set>
                                    <p:animEffect transition="in" filter="barn(inVertical)">
                                      <p:cBhvr>
                                        <p:cTn id="81" dur="500"/>
                                        <p:tgtEl>
                                          <p:spTgt spid="7">
                                            <p:txEl>
                                              <p:pRg st="1" end="1"/>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6" presetClass="entr" presetSubtype="21" fill="hold" nodeType="clickEffect">
                                  <p:stCondLst>
                                    <p:cond delay="0"/>
                                  </p:stCondLst>
                                  <p:childTnLst>
                                    <p:set>
                                      <p:cBhvr>
                                        <p:cTn id="85" dur="1" fill="hold">
                                          <p:stCondLst>
                                            <p:cond delay="0"/>
                                          </p:stCondLst>
                                        </p:cTn>
                                        <p:tgtEl>
                                          <p:spTgt spid="5121"/>
                                        </p:tgtEl>
                                        <p:attrNameLst>
                                          <p:attrName>style.visibility</p:attrName>
                                        </p:attrNameLst>
                                      </p:cBhvr>
                                      <p:to>
                                        <p:strVal val="visible"/>
                                      </p:to>
                                    </p:set>
                                    <p:animEffect transition="in" filter="barn(inVertical)">
                                      <p:cBhvr>
                                        <p:cTn id="86"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ình chữ nhật 2"/>
          <p:cNvSpPr/>
          <p:nvPr/>
        </p:nvSpPr>
        <p:spPr>
          <a:xfrm>
            <a:off x="2290104" y="838200"/>
            <a:ext cx="7916590" cy="1323439"/>
          </a:xfrm>
          <a:prstGeom prst="rect">
            <a:avLst/>
          </a:prstGeom>
          <a:noFill/>
        </p:spPr>
        <p:txBody>
          <a:bodyPr wrap="none">
            <a:spAutoFit/>
          </a:bodyPr>
          <a:lstStyle/>
          <a:p>
            <a:pPr algn="ctr" eaLnBrk="1" hangingPunct="1">
              <a:defRPr/>
            </a:pPr>
            <a:r>
              <a:rPr lang="en-US" altLang="en-US" sz="4400"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TIẾT 10: </a:t>
            </a:r>
            <a:r>
              <a:rPr lang="en-US" sz="3600" dirty="0">
                <a:ln w="22225">
                  <a:solidFill>
                    <a:schemeClr val="accent2"/>
                  </a:solidFill>
                  <a:prstDash val="solid"/>
                </a:ln>
                <a:solidFill>
                  <a:schemeClr val="accent2">
                    <a:lumMod val="40000"/>
                    <a:lumOff val="60000"/>
                  </a:schemeClr>
                </a:solidFill>
              </a:rPr>
              <a:t>BIẾN TRỞ </a:t>
            </a:r>
          </a:p>
          <a:p>
            <a:pPr algn="ctr" eaLnBrk="1" hangingPunct="1">
              <a:defRPr/>
            </a:pPr>
            <a:r>
              <a:rPr lang="en-US" sz="3600" dirty="0">
                <a:ln w="22225">
                  <a:solidFill>
                    <a:schemeClr val="accent2"/>
                  </a:solidFill>
                  <a:prstDash val="solid"/>
                </a:ln>
                <a:solidFill>
                  <a:schemeClr val="accent2">
                    <a:lumMod val="40000"/>
                    <a:lumOff val="60000"/>
                  </a:schemeClr>
                </a:solidFill>
              </a:rPr>
              <a:t>ĐIỆN TRỞ DÙNG TRONG KĨ THUẬT</a:t>
            </a:r>
            <a:endParaRPr lang="vi-VN" sz="3600" dirty="0">
              <a:ln w="22225">
                <a:solidFill>
                  <a:schemeClr val="accent2"/>
                </a:solidFill>
                <a:prstDash val="solid"/>
              </a:ln>
              <a:solidFill>
                <a:schemeClr val="accent2">
                  <a:lumMod val="40000"/>
                  <a:lumOff val="60000"/>
                </a:schemeClr>
              </a:solidFill>
            </a:endParaRPr>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514600"/>
            <a:ext cx="43434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C:\Users\E5\Desktop\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481263"/>
            <a:ext cx="36576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099708"/>
      </p:ext>
    </p:extLst>
  </p:cSld>
  <p:clrMapOvr>
    <a:masterClrMapping/>
  </p:clrMapOvr>
  <p:transition spd="slow" advTm="11959">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33" name="Rectangle 45"/>
          <p:cNvSpPr>
            <a:spLocks noChangeArrowheads="1"/>
          </p:cNvSpPr>
          <p:nvPr/>
        </p:nvSpPr>
        <p:spPr bwMode="auto">
          <a:xfrm>
            <a:off x="4806950" y="-3175"/>
            <a:ext cx="3035300" cy="585788"/>
          </a:xfrm>
          <a:prstGeom prst="rect">
            <a:avLst/>
          </a:prstGeom>
          <a:solidFill>
            <a:schemeClr val="accent1">
              <a:lumMod val="75000"/>
            </a:schemeClr>
          </a:solidFill>
          <a:ln>
            <a:noFill/>
          </a:ln>
        </p:spPr>
        <p:txBody>
          <a:bodyPr anchor="ct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just" eaLnBrk="1" hangingPunct="1">
              <a:defRPr/>
            </a:pPr>
            <a:r>
              <a:rPr lang="en-US" sz="3200" b="1" dirty="0" smtClean="0">
                <a:solidFill>
                  <a:srgbClr val="FF0066"/>
                </a:solidFill>
                <a:latin typeface="Times New Roman" panose="02020603050405020304" pitchFamily="18" charset="0"/>
                <a:cs typeface="Times New Roman" panose="02020603050405020304" pitchFamily="18" charset="0"/>
              </a:rPr>
              <a:t>BÀI TẬP SBT</a:t>
            </a:r>
            <a:endParaRPr lang="en-US" sz="3200" b="1" dirty="0">
              <a:solidFill>
                <a:srgbClr val="FF0066"/>
              </a:solidFill>
              <a:latin typeface="Times New Roman" panose="02020603050405020304" pitchFamily="18" charset="0"/>
              <a:cs typeface="Times New Roman" panose="02020603050405020304" pitchFamily="18" charset="0"/>
            </a:endParaRPr>
          </a:p>
        </p:txBody>
      </p:sp>
      <p:sp>
        <p:nvSpPr>
          <p:cNvPr id="191535" name="Text Box 47"/>
          <p:cNvSpPr txBox="1">
            <a:spLocks noChangeArrowheads="1"/>
          </p:cNvSpPr>
          <p:nvPr/>
        </p:nvSpPr>
        <p:spPr bwMode="auto">
          <a:xfrm>
            <a:off x="442913" y="581025"/>
            <a:ext cx="10904537" cy="1323975"/>
          </a:xfrm>
          <a:prstGeom prst="rect">
            <a:avLst/>
          </a:prstGeom>
          <a:solidFill>
            <a:schemeClr val="accent2">
              <a:lumMod val="40000"/>
              <a:lumOff val="60000"/>
            </a:schemeClr>
          </a:solidFill>
          <a:ln>
            <a:noFill/>
          </a:ln>
        </p:spPr>
        <p:txBody>
          <a:bodyP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defRPr/>
            </a:pPr>
            <a:r>
              <a:rPr lang="en-US" b="1" u="sng" dirty="0" err="1">
                <a:solidFill>
                  <a:srgbClr val="FF0000"/>
                </a:solidFill>
                <a:latin typeface="Times New Roman" panose="02020603050405020304" pitchFamily="18" charset="0"/>
                <a:cs typeface="Times New Roman" panose="02020603050405020304" pitchFamily="18" charset="0"/>
              </a:rPr>
              <a:t>Bài</a:t>
            </a:r>
            <a:r>
              <a:rPr lang="en-US" b="1" u="sng" dirty="0">
                <a:solidFill>
                  <a:srgbClr val="FF0000"/>
                </a:solidFill>
                <a:latin typeface="Times New Roman" panose="02020603050405020304" pitchFamily="18" charset="0"/>
                <a:cs typeface="Times New Roman" panose="02020603050405020304" pitchFamily="18" charset="0"/>
              </a:rPr>
              <a:t> 10.6:</a:t>
            </a:r>
            <a:r>
              <a:rPr lang="en-US" u="sng"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10.2, </a:t>
            </a:r>
            <a:r>
              <a:rPr lang="en-US" dirty="0" err="1" smtClean="0">
                <a:latin typeface="Times New Roman" panose="02020603050405020304" pitchFamily="18" charset="0"/>
                <a:cs typeface="Times New Roman" panose="02020603050405020304" pitchFamily="18" charset="0"/>
              </a:rPr>
              <a:t>nguồn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12V</a:t>
            </a:r>
          </a:p>
          <a:p>
            <a:pPr marL="457200" indent="-457200">
              <a:buFontTx/>
              <a:buAutoNum type="alphaLcParenR"/>
              <a:defRPr/>
            </a:pP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6V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ampe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0,5A</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defRPr/>
            </a:pPr>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nhiêu</a:t>
            </a:r>
            <a:r>
              <a:rPr lang="en-US" dirty="0">
                <a:latin typeface="Times New Roman" panose="02020603050405020304" pitchFamily="18" charset="0"/>
                <a:cs typeface="Times New Roman" panose="02020603050405020304" pitchFamily="18" charset="0"/>
              </a:rPr>
              <a:t>?</a:t>
            </a:r>
          </a:p>
          <a:p>
            <a:pPr>
              <a:defRPr/>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4,5V?</a:t>
            </a:r>
          </a:p>
        </p:txBody>
      </p:sp>
      <p:sp>
        <p:nvSpPr>
          <p:cNvPr id="8" name="Text Box 40"/>
          <p:cNvSpPr txBox="1">
            <a:spLocks noRot="1" noChangeAspect="1" noMove="1" noResize="1" noEditPoints="1" noAdjustHandles="1" noChangeArrowheads="1" noChangeShapeType="1" noTextEdit="1"/>
          </p:cNvSpPr>
          <p:nvPr/>
        </p:nvSpPr>
        <p:spPr bwMode="auto">
          <a:xfrm>
            <a:off x="2416862" y="3179542"/>
            <a:ext cx="1379803" cy="720325"/>
          </a:xfrm>
          <a:prstGeom prst="rect">
            <a:avLst/>
          </a:prstGeom>
          <a:blipFill rotWithShape="0">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29701" name="Text Box 63"/>
          <p:cNvSpPr txBox="1">
            <a:spLocks noChangeArrowheads="1"/>
          </p:cNvSpPr>
          <p:nvPr/>
        </p:nvSpPr>
        <p:spPr bwMode="auto">
          <a:xfrm>
            <a:off x="363538" y="1862138"/>
            <a:ext cx="18351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2200" b="1" u="sng">
                <a:solidFill>
                  <a:srgbClr val="0000CC"/>
                </a:solidFill>
                <a:latin typeface="Times New Roman" panose="02020603050405020304" pitchFamily="18" charset="0"/>
                <a:cs typeface="Times New Roman" panose="02020603050405020304" pitchFamily="18" charset="0"/>
              </a:rPr>
              <a:t>Tóm tắt:</a:t>
            </a:r>
          </a:p>
        </p:txBody>
      </p:sp>
      <p:cxnSp>
        <p:nvCxnSpPr>
          <p:cNvPr id="11" name="Đường nối Thẳng 10"/>
          <p:cNvCxnSpPr/>
          <p:nvPr/>
        </p:nvCxnSpPr>
        <p:spPr>
          <a:xfrm flipH="1">
            <a:off x="2005013" y="1905000"/>
            <a:ext cx="46037" cy="4819650"/>
          </a:xfrm>
          <a:prstGeom prst="line">
            <a:avLst/>
          </a:prstGeom>
          <a:ln w="28575"/>
        </p:spPr>
        <p:style>
          <a:lnRef idx="1">
            <a:schemeClr val="dk1"/>
          </a:lnRef>
          <a:fillRef idx="0">
            <a:schemeClr val="dk1"/>
          </a:fillRef>
          <a:effectRef idx="0">
            <a:schemeClr val="dk1"/>
          </a:effectRef>
          <a:fontRef idx="minor">
            <a:schemeClr val="tx1"/>
          </a:fontRef>
        </p:style>
      </p:cxnSp>
      <p:sp>
        <p:nvSpPr>
          <p:cNvPr id="29703" name="Text Box 63"/>
          <p:cNvSpPr txBox="1">
            <a:spLocks noChangeArrowheads="1"/>
          </p:cNvSpPr>
          <p:nvPr/>
        </p:nvSpPr>
        <p:spPr bwMode="auto">
          <a:xfrm>
            <a:off x="2143125" y="1838325"/>
            <a:ext cx="18335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2200" b="1" u="sng">
                <a:solidFill>
                  <a:srgbClr val="0000CC"/>
                </a:solidFill>
                <a:latin typeface="Times New Roman" panose="02020603050405020304" pitchFamily="18" charset="0"/>
                <a:cs typeface="Times New Roman" panose="02020603050405020304" pitchFamily="18" charset="0"/>
              </a:rPr>
              <a:t>Giải:</a:t>
            </a:r>
          </a:p>
        </p:txBody>
      </p:sp>
      <p:sp>
        <p:nvSpPr>
          <p:cNvPr id="15" name="Nút Hành động: Kết thúc 14">
            <a:hlinkClick r:id="" action="ppaction://hlinkshowjump?jump=lastslide" highlightClick="1"/>
          </p:cNvPr>
          <p:cNvSpPr/>
          <p:nvPr/>
        </p:nvSpPr>
        <p:spPr>
          <a:xfrm>
            <a:off x="11610975" y="6488113"/>
            <a:ext cx="581025" cy="36988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000">
              <a:latin typeface="Times New Roman" panose="02020603050405020304" pitchFamily="18" charset="0"/>
              <a:cs typeface="Times New Roman" panose="02020603050405020304" pitchFamily="18" charset="0"/>
            </a:endParaRPr>
          </a:p>
        </p:txBody>
      </p:sp>
      <p:pic>
        <p:nvPicPr>
          <p:cNvPr id="29705" name="Picture 15" descr="Giải SBT Vật Lí 9 | Giải bài tập Sách bài tập Vật Lí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2875" y="1916113"/>
            <a:ext cx="23145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42913" y="2363788"/>
            <a:ext cx="177641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ts val="1800"/>
              </a:lnSpc>
              <a:spcBef>
                <a:spcPct val="0"/>
              </a:spcBef>
              <a:spcAft>
                <a:spcPts val="1200"/>
              </a:spcAft>
              <a:buFontTx/>
              <a:buNone/>
            </a:pPr>
            <a:r>
              <a:rPr lang="en-US" altLang="vi-VN" sz="2200" b="1">
                <a:solidFill>
                  <a:srgbClr val="0070C0"/>
                </a:solidFill>
                <a:latin typeface="Times New Roman" panose="02020603050405020304" pitchFamily="18" charset="0"/>
                <a:cs typeface="Times New Roman" panose="02020603050405020304" pitchFamily="18" charset="0"/>
              </a:rPr>
              <a:t>U</a:t>
            </a:r>
            <a:r>
              <a:rPr lang="en-US" altLang="vi-VN" sz="2200" b="1" baseline="-25000">
                <a:solidFill>
                  <a:srgbClr val="0070C0"/>
                </a:solidFill>
                <a:latin typeface="Times New Roman" panose="02020603050405020304" pitchFamily="18" charset="0"/>
                <a:cs typeface="Times New Roman" panose="02020603050405020304" pitchFamily="18" charset="0"/>
              </a:rPr>
              <a:t>V</a:t>
            </a:r>
            <a:r>
              <a:rPr lang="en-US" altLang="vi-VN" sz="2200" b="1">
                <a:solidFill>
                  <a:srgbClr val="0070C0"/>
                </a:solidFill>
                <a:latin typeface="Times New Roman" panose="02020603050405020304" pitchFamily="18" charset="0"/>
                <a:cs typeface="Times New Roman" panose="02020603050405020304" pitchFamily="18" charset="0"/>
              </a:rPr>
              <a:t> = 6V;</a:t>
            </a:r>
          </a:p>
          <a:p>
            <a:pPr>
              <a:lnSpc>
                <a:spcPts val="1800"/>
              </a:lnSpc>
              <a:spcBef>
                <a:spcPct val="0"/>
              </a:spcBef>
              <a:spcAft>
                <a:spcPts val="1200"/>
              </a:spcAft>
              <a:buFontTx/>
              <a:buNone/>
            </a:pPr>
            <a:r>
              <a:rPr lang="en-US" altLang="vi-VN" sz="2200" b="1">
                <a:solidFill>
                  <a:srgbClr val="0070C0"/>
                </a:solidFill>
                <a:latin typeface="Times New Roman" panose="02020603050405020304" pitchFamily="18" charset="0"/>
                <a:cs typeface="Times New Roman" panose="02020603050405020304" pitchFamily="18" charset="0"/>
              </a:rPr>
              <a:t> I</a:t>
            </a:r>
            <a:r>
              <a:rPr lang="en-US" altLang="vi-VN" sz="2200" b="1" baseline="-25000">
                <a:solidFill>
                  <a:srgbClr val="0070C0"/>
                </a:solidFill>
                <a:latin typeface="Times New Roman" panose="02020603050405020304" pitchFamily="18" charset="0"/>
                <a:cs typeface="Times New Roman" panose="02020603050405020304" pitchFamily="18" charset="0"/>
              </a:rPr>
              <a:t>A</a:t>
            </a:r>
            <a:r>
              <a:rPr lang="en-US" altLang="vi-VN" sz="2200" b="1">
                <a:solidFill>
                  <a:srgbClr val="0070C0"/>
                </a:solidFill>
                <a:latin typeface="Times New Roman" panose="02020603050405020304" pitchFamily="18" charset="0"/>
                <a:cs typeface="Times New Roman" panose="02020603050405020304" pitchFamily="18" charset="0"/>
              </a:rPr>
              <a:t> = 0,5A</a:t>
            </a:r>
          </a:p>
          <a:p>
            <a:pPr>
              <a:lnSpc>
                <a:spcPts val="1800"/>
              </a:lnSpc>
              <a:spcBef>
                <a:spcPct val="0"/>
              </a:spcBef>
              <a:spcAft>
                <a:spcPts val="1200"/>
              </a:spcAft>
              <a:buFontTx/>
              <a:buNone/>
            </a:pPr>
            <a:r>
              <a:rPr lang="en-US" altLang="vi-VN" sz="2200" b="1">
                <a:solidFill>
                  <a:srgbClr val="0070C0"/>
                </a:solidFill>
                <a:latin typeface="Times New Roman" panose="02020603050405020304" pitchFamily="18" charset="0"/>
                <a:cs typeface="Times New Roman" panose="02020603050405020304" pitchFamily="18" charset="0"/>
              </a:rPr>
              <a:t> U = 12V</a:t>
            </a:r>
            <a:endParaRPr lang="en-US" altLang="vi-VN" sz="2200" b="1">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ts val="1800"/>
              </a:lnSpc>
              <a:spcBef>
                <a:spcPct val="0"/>
              </a:spcBef>
              <a:spcAft>
                <a:spcPts val="1200"/>
              </a:spcAft>
              <a:buFontTx/>
              <a:buNone/>
            </a:pPr>
            <a:r>
              <a:rPr lang="en-US" altLang="vi-VN" sz="2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R</a:t>
            </a:r>
            <a:r>
              <a:rPr lang="en-US" altLang="vi-VN" sz="2200" b="1" baseline="-25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t>
            </a:r>
            <a:r>
              <a:rPr lang="en-US" altLang="vi-VN" sz="2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endParaRPr lang="en-US" altLang="vi-VN" sz="2200" b="1">
              <a:solidFill>
                <a:srgbClr val="FF0000"/>
              </a:solidFill>
              <a:latin typeface="Times New Roman" panose="02020603050405020304" pitchFamily="18" charset="0"/>
            </a:endParaRPr>
          </a:p>
          <a:p>
            <a:pPr>
              <a:lnSpc>
                <a:spcPts val="1800"/>
              </a:lnSpc>
              <a:spcBef>
                <a:spcPct val="0"/>
              </a:spcBef>
              <a:spcAft>
                <a:spcPts val="1200"/>
              </a:spcAft>
              <a:buFontTx/>
              <a:buNone/>
            </a:pPr>
            <a:r>
              <a:rPr lang="en-US" altLang="vi-VN" sz="2200" b="1">
                <a:solidFill>
                  <a:srgbClr val="0070C0"/>
                </a:solidFill>
                <a:latin typeface="Times New Roman" panose="02020603050405020304" pitchFamily="18" charset="0"/>
                <a:cs typeface="Times New Roman" panose="02020603050405020304" pitchFamily="18" charset="0"/>
              </a:rPr>
              <a:t>b)U</a:t>
            </a:r>
            <a:r>
              <a:rPr lang="en-US" altLang="vi-VN" sz="2200" b="1" baseline="-25000">
                <a:solidFill>
                  <a:srgbClr val="0070C0"/>
                </a:solidFill>
                <a:latin typeface="Times New Roman" panose="02020603050405020304" pitchFamily="18" charset="0"/>
                <a:cs typeface="Times New Roman" panose="02020603050405020304" pitchFamily="18" charset="0"/>
              </a:rPr>
              <a:t>V'</a:t>
            </a:r>
            <a:r>
              <a:rPr lang="en-US" altLang="vi-VN" sz="2200" b="1">
                <a:solidFill>
                  <a:srgbClr val="0070C0"/>
                </a:solidFill>
                <a:latin typeface="Times New Roman" panose="02020603050405020304" pitchFamily="18" charset="0"/>
                <a:cs typeface="Times New Roman" panose="02020603050405020304" pitchFamily="18" charset="0"/>
              </a:rPr>
              <a:t> =4,5V</a:t>
            </a:r>
            <a:endParaRPr lang="en-US" altLang="vi-VN" sz="2200" b="1">
              <a:solidFill>
                <a:srgbClr val="0070C0"/>
              </a:solidFill>
              <a:latin typeface="Times New Roman" panose="02020603050405020304" pitchFamily="18" charset="0"/>
            </a:endParaRPr>
          </a:p>
          <a:p>
            <a:pPr>
              <a:lnSpc>
                <a:spcPts val="1800"/>
              </a:lnSpc>
              <a:spcBef>
                <a:spcPct val="0"/>
              </a:spcBef>
              <a:spcAft>
                <a:spcPts val="1200"/>
              </a:spcAft>
              <a:buFontTx/>
              <a:buNone/>
            </a:pPr>
            <a:r>
              <a:rPr lang="en-US" altLang="vi-VN" sz="2200" b="1">
                <a:solidFill>
                  <a:srgbClr val="FF0000"/>
                </a:solidFill>
                <a:latin typeface="Times New Roman" panose="02020603050405020304" pitchFamily="18" charset="0"/>
                <a:cs typeface="Times New Roman" panose="02020603050405020304" pitchFamily="18" charset="0"/>
              </a:rPr>
              <a:t> R</a:t>
            </a:r>
            <a:r>
              <a:rPr lang="en-US" altLang="vi-VN" sz="2200" b="1" baseline="-25000">
                <a:solidFill>
                  <a:srgbClr val="FF0000"/>
                </a:solidFill>
                <a:latin typeface="Times New Roman" panose="02020603050405020304" pitchFamily="18" charset="0"/>
                <a:cs typeface="Times New Roman" panose="02020603050405020304" pitchFamily="18" charset="0"/>
              </a:rPr>
              <a:t>b’</a:t>
            </a:r>
            <a:r>
              <a:rPr lang="en-US" altLang="vi-VN" sz="2200" b="1">
                <a:solidFill>
                  <a:srgbClr val="FF0000"/>
                </a:solidFill>
                <a:latin typeface="Times New Roman" panose="02020603050405020304" pitchFamily="18" charset="0"/>
                <a:cs typeface="Times New Roman" panose="02020603050405020304" pitchFamily="18" charset="0"/>
              </a:rPr>
              <a:t> = ? </a:t>
            </a:r>
            <a:endParaRPr lang="en-US" altLang="vi-VN" sz="2200" b="1">
              <a:solidFill>
                <a:srgbClr val="FF0000"/>
              </a:solidFill>
              <a:latin typeface="Times New Roman" panose="02020603050405020304" pitchFamily="18" charset="0"/>
            </a:endParaRPr>
          </a:p>
        </p:txBody>
      </p:sp>
      <p:sp>
        <p:nvSpPr>
          <p:cNvPr id="6" name="Rectangle 8"/>
          <p:cNvSpPr>
            <a:spLocks noRot="1" noChangeAspect="1" noMove="1" noResize="1" noEditPoints="1" noAdjustHandles="1" noChangeArrowheads="1" noChangeShapeType="1" noTextEdit="1"/>
          </p:cNvSpPr>
          <p:nvPr/>
        </p:nvSpPr>
        <p:spPr bwMode="auto">
          <a:xfrm>
            <a:off x="2937764" y="1886290"/>
            <a:ext cx="2815348" cy="430887"/>
          </a:xfrm>
          <a:prstGeom prst="rect">
            <a:avLst/>
          </a:prstGeom>
          <a:blipFill rotWithShape="0">
            <a:blip r:embed="rId5"/>
            <a:stretch>
              <a:fillRect l="-2814" t="-8451" b="-28169"/>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vi-VN">
                <a:noFill/>
              </a:rPr>
              <a:t> </a:t>
            </a:r>
          </a:p>
        </p:txBody>
      </p:sp>
      <p:sp>
        <p:nvSpPr>
          <p:cNvPr id="7" name="Rectangle 9"/>
          <p:cNvSpPr>
            <a:spLocks noChangeArrowheads="1"/>
          </p:cNvSpPr>
          <p:nvPr/>
        </p:nvSpPr>
        <p:spPr bwMode="auto">
          <a:xfrm>
            <a:off x="2095500" y="3854450"/>
            <a:ext cx="290512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nl-NL" altLang="en-US" sz="2200" b="1">
                <a:solidFill>
                  <a:srgbClr val="0070C0"/>
                </a:solidFill>
                <a:latin typeface="Times New Roman" panose="02020603050405020304" pitchFamily="18" charset="0"/>
                <a:cs typeface="Times New Roman" panose="02020603050405020304" pitchFamily="18" charset="0"/>
              </a:rPr>
              <a:t>b/Giá trị của R là: </a:t>
            </a:r>
          </a:p>
        </p:txBody>
      </p:sp>
      <p:sp>
        <p:nvSpPr>
          <p:cNvPr id="9" name="Rectangle 10"/>
          <p:cNvSpPr>
            <a:spLocks noChangeArrowheads="1"/>
          </p:cNvSpPr>
          <p:nvPr/>
        </p:nvSpPr>
        <p:spPr bwMode="auto">
          <a:xfrm>
            <a:off x="2028825" y="4283075"/>
            <a:ext cx="91217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nl-NL" altLang="en-US" sz="2200" b="1">
                <a:solidFill>
                  <a:srgbClr val="0070C0"/>
                </a:solidFill>
                <a:latin typeface="Times New Roman" panose="02020603050405020304" pitchFamily="18" charset="0"/>
                <a:cs typeface="Times New Roman" panose="02020603050405020304" pitchFamily="18" charset="0"/>
              </a:rPr>
              <a:t>Khi điều chỉnh biến trở để vôn kế chỉ U’</a:t>
            </a:r>
            <a:r>
              <a:rPr lang="nl-NL" altLang="en-US" sz="2200" b="1" baseline="-30000">
                <a:solidFill>
                  <a:srgbClr val="0070C0"/>
                </a:solidFill>
                <a:latin typeface="Times New Roman" panose="02020603050405020304" pitchFamily="18" charset="0"/>
                <a:cs typeface="Times New Roman" panose="02020603050405020304" pitchFamily="18" charset="0"/>
              </a:rPr>
              <a:t>V</a:t>
            </a:r>
            <a:r>
              <a:rPr lang="nl-NL" altLang="en-US" sz="2200" b="1">
                <a:solidFill>
                  <a:srgbClr val="0070C0"/>
                </a:solidFill>
                <a:latin typeface="Times New Roman" panose="02020603050405020304" pitchFamily="18" charset="0"/>
                <a:cs typeface="Times New Roman" panose="02020603050405020304" pitchFamily="18" charset="0"/>
              </a:rPr>
              <a:t> = 4,5V, thì CĐDĐqua biến trở lúc này là:</a:t>
            </a:r>
            <a:endParaRPr lang="en-US" altLang="en-US" sz="2200" b="1">
              <a:solidFill>
                <a:srgbClr val="0070C0"/>
              </a:solidFill>
              <a:latin typeface="Times New Roman" panose="02020603050405020304" pitchFamily="18" charset="0"/>
              <a:cs typeface="Times New Roman" panose="02020603050405020304" pitchFamily="18" charset="0"/>
            </a:endParaRPr>
          </a:p>
        </p:txBody>
      </p:sp>
      <p:sp>
        <p:nvSpPr>
          <p:cNvPr id="14" name="Rectangle 11"/>
          <p:cNvSpPr>
            <a:spLocks noChangeArrowheads="1"/>
          </p:cNvSpPr>
          <p:nvPr/>
        </p:nvSpPr>
        <p:spPr bwMode="auto">
          <a:xfrm>
            <a:off x="2005013" y="5308600"/>
            <a:ext cx="682942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200" b="1">
                <a:solidFill>
                  <a:srgbClr val="0070C0"/>
                </a:solidFill>
                <a:latin typeface="Times New Roman" panose="02020603050405020304" pitchFamily="18" charset="0"/>
                <a:cs typeface="Times New Roman" panose="02020603050405020304" pitchFamily="18" charset="0"/>
              </a:rPr>
              <a:t>Hiệu điện thế giữa hai đầu biến trở lúc này là:</a:t>
            </a:r>
          </a:p>
        </p:txBody>
      </p:sp>
      <p:sp>
        <p:nvSpPr>
          <p:cNvPr id="18" name="Rectangle 17"/>
          <p:cNvSpPr>
            <a:spLocks noRot="1" noChangeAspect="1" noMove="1" noResize="1" noEditPoints="1" noAdjustHandles="1" noChangeArrowheads="1" noChangeShapeType="1" noTextEdit="1"/>
          </p:cNvSpPr>
          <p:nvPr/>
        </p:nvSpPr>
        <p:spPr>
          <a:xfrm>
            <a:off x="5197027" y="3279955"/>
            <a:ext cx="5183342" cy="430887"/>
          </a:xfrm>
          <a:prstGeom prst="rect">
            <a:avLst/>
          </a:prstGeom>
          <a:blipFill rotWithShape="0">
            <a:blip r:embed="rId6"/>
            <a:stretch>
              <a:fillRect l="-1529" t="-9859" b="-28169"/>
            </a:stretch>
          </a:blipFill>
        </p:spPr>
        <p:txBody>
          <a:bodyPr/>
          <a:lstStyle/>
          <a:p>
            <a:pPr>
              <a:defRPr/>
            </a:pPr>
            <a:r>
              <a:rPr lang="vi-VN">
                <a:noFill/>
              </a:rPr>
              <a:t> </a:t>
            </a:r>
          </a:p>
        </p:txBody>
      </p:sp>
      <p:sp>
        <p:nvSpPr>
          <p:cNvPr id="19" name="Rectangle 18"/>
          <p:cNvSpPr>
            <a:spLocks noChangeArrowheads="1"/>
          </p:cNvSpPr>
          <p:nvPr/>
        </p:nvSpPr>
        <p:spPr bwMode="auto">
          <a:xfrm>
            <a:off x="2130425" y="6218238"/>
            <a:ext cx="2216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200" b="1">
                <a:solidFill>
                  <a:srgbClr val="0070C0"/>
                </a:solidFill>
                <a:latin typeface="Times New Roman" panose="02020603050405020304" pitchFamily="18" charset="0"/>
                <a:cs typeface="Times New Roman" panose="02020603050405020304" pitchFamily="18" charset="0"/>
              </a:rPr>
              <a:t>Giá trị của R là: </a:t>
            </a:r>
          </a:p>
        </p:txBody>
      </p:sp>
      <p:sp>
        <p:nvSpPr>
          <p:cNvPr id="29713" name="Hình chữ nhật 1"/>
          <p:cNvSpPr>
            <a:spLocks noChangeArrowheads="1"/>
          </p:cNvSpPr>
          <p:nvPr/>
        </p:nvSpPr>
        <p:spPr bwMode="auto">
          <a:xfrm>
            <a:off x="8820150" y="2859088"/>
            <a:ext cx="1384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200">
                <a:latin typeface="Times New Roman" panose="02020603050405020304" pitchFamily="18" charset="0"/>
                <a:cs typeface="Times New Roman" panose="02020603050405020304" pitchFamily="18" charset="0"/>
              </a:rPr>
              <a:t>Hình 10.2 </a:t>
            </a:r>
            <a:endParaRPr lang="vi-VN" altLang="vi-VN" sz="2200"/>
          </a:p>
        </p:txBody>
      </p:sp>
      <p:sp>
        <p:nvSpPr>
          <p:cNvPr id="23" name="Rectangle 8"/>
          <p:cNvSpPr>
            <a:spLocks noChangeArrowheads="1"/>
          </p:cNvSpPr>
          <p:nvPr/>
        </p:nvSpPr>
        <p:spPr bwMode="auto">
          <a:xfrm>
            <a:off x="2073275" y="2205038"/>
            <a:ext cx="72326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000" b="1">
                <a:solidFill>
                  <a:srgbClr val="0070C0"/>
                </a:solidFill>
                <a:latin typeface="Times New Roman" panose="02020603050405020304" pitchFamily="18" charset="0"/>
                <a:cs typeface="Times New Roman" panose="02020603050405020304" pitchFamily="18" charset="0"/>
              </a:rPr>
              <a:t>a/  U</a:t>
            </a:r>
            <a:r>
              <a:rPr lang="en-US" altLang="en-US" sz="2000" b="1" baseline="-30000">
                <a:solidFill>
                  <a:srgbClr val="0070C0"/>
                </a:solidFill>
                <a:latin typeface="Times New Roman" panose="02020603050405020304" pitchFamily="18" charset="0"/>
                <a:cs typeface="Times New Roman" panose="02020603050405020304" pitchFamily="18" charset="0"/>
              </a:rPr>
              <a:t>V</a:t>
            </a:r>
            <a:r>
              <a:rPr lang="en-US" altLang="en-US" sz="2000" b="1">
                <a:solidFill>
                  <a:srgbClr val="0070C0"/>
                </a:solidFill>
                <a:latin typeface="Times New Roman" panose="02020603050405020304" pitchFamily="18" charset="0"/>
                <a:cs typeface="Times New Roman" panose="02020603050405020304" pitchFamily="18" charset="0"/>
              </a:rPr>
              <a:t> = U</a:t>
            </a:r>
            <a:r>
              <a:rPr lang="en-US" altLang="en-US" sz="2000" b="1" baseline="-30000">
                <a:solidFill>
                  <a:srgbClr val="0070C0"/>
                </a:solidFill>
                <a:latin typeface="Times New Roman" panose="02020603050405020304" pitchFamily="18" charset="0"/>
                <a:cs typeface="Times New Roman" panose="02020603050405020304" pitchFamily="18" charset="0"/>
              </a:rPr>
              <a:t>R</a:t>
            </a:r>
            <a:r>
              <a:rPr lang="en-US" altLang="en-US" sz="2000" b="1">
                <a:solidFill>
                  <a:srgbClr val="0070C0"/>
                </a:solidFill>
                <a:latin typeface="Times New Roman" panose="02020603050405020304" pitchFamily="18" charset="0"/>
                <a:cs typeface="Times New Roman" panose="02020603050405020304" pitchFamily="18" charset="0"/>
              </a:rPr>
              <a:t> = 6V</a:t>
            </a:r>
          </a:p>
          <a:p>
            <a:pPr algn="just">
              <a:spcBef>
                <a:spcPct val="0"/>
              </a:spcBef>
              <a:buFontTx/>
              <a:buNone/>
            </a:pPr>
            <a:r>
              <a:rPr lang="en-US" altLang="en-US" sz="2000" b="1">
                <a:solidFill>
                  <a:srgbClr val="0070C0"/>
                </a:solidFill>
                <a:latin typeface="Times New Roman" panose="02020603050405020304" pitchFamily="18" charset="0"/>
                <a:cs typeface="Times New Roman" panose="02020603050405020304" pitchFamily="18" charset="0"/>
              </a:rPr>
              <a:t>     I = I</a:t>
            </a:r>
            <a:r>
              <a:rPr lang="en-US" altLang="en-US" sz="2000" b="1" baseline="-30000">
                <a:solidFill>
                  <a:srgbClr val="0070C0"/>
                </a:solidFill>
                <a:latin typeface="Times New Roman" panose="02020603050405020304" pitchFamily="18" charset="0"/>
                <a:cs typeface="Times New Roman" panose="02020603050405020304" pitchFamily="18" charset="0"/>
              </a:rPr>
              <a:t>A</a:t>
            </a:r>
            <a:r>
              <a:rPr lang="en-US" altLang="en-US" sz="2000" b="1">
                <a:solidFill>
                  <a:srgbClr val="0070C0"/>
                </a:solidFill>
                <a:latin typeface="Times New Roman" panose="02020603050405020304" pitchFamily="18" charset="0"/>
                <a:cs typeface="Times New Roman" panose="02020603050405020304" pitchFamily="18" charset="0"/>
              </a:rPr>
              <a:t> = I</a:t>
            </a:r>
            <a:r>
              <a:rPr lang="en-US" altLang="en-US" sz="2000" b="1" baseline="-30000">
                <a:solidFill>
                  <a:srgbClr val="0070C0"/>
                </a:solidFill>
                <a:latin typeface="Times New Roman" panose="02020603050405020304" pitchFamily="18" charset="0"/>
                <a:cs typeface="Times New Roman" panose="02020603050405020304" pitchFamily="18" charset="0"/>
              </a:rPr>
              <a:t>b</a:t>
            </a:r>
            <a:r>
              <a:rPr lang="en-US" altLang="en-US" sz="2000" b="1">
                <a:solidFill>
                  <a:srgbClr val="0070C0"/>
                </a:solidFill>
                <a:latin typeface="Times New Roman" panose="02020603050405020304" pitchFamily="18" charset="0"/>
                <a:cs typeface="Times New Roman" panose="02020603050405020304" pitchFamily="18" charset="0"/>
              </a:rPr>
              <a:t> = I</a:t>
            </a:r>
            <a:r>
              <a:rPr lang="en-US" altLang="en-US" sz="2000" b="1" baseline="-30000">
                <a:solidFill>
                  <a:srgbClr val="0070C0"/>
                </a:solidFill>
                <a:latin typeface="Times New Roman" panose="02020603050405020304" pitchFamily="18" charset="0"/>
                <a:cs typeface="Times New Roman" panose="02020603050405020304" pitchFamily="18" charset="0"/>
              </a:rPr>
              <a:t>R</a:t>
            </a:r>
            <a:r>
              <a:rPr lang="en-US" altLang="en-US" sz="2000" b="1">
                <a:solidFill>
                  <a:srgbClr val="0070C0"/>
                </a:solidFill>
                <a:latin typeface="Times New Roman" panose="02020603050405020304" pitchFamily="18" charset="0"/>
                <a:cs typeface="Times New Roman" panose="02020603050405020304" pitchFamily="18" charset="0"/>
              </a:rPr>
              <a:t> = 0,5A</a:t>
            </a:r>
          </a:p>
          <a:p>
            <a:pPr algn="just">
              <a:spcBef>
                <a:spcPct val="0"/>
              </a:spcBef>
              <a:buFontTx/>
              <a:buNone/>
            </a:pPr>
            <a:r>
              <a:rPr lang="nl-NL" altLang="en-US" sz="2000" b="1">
                <a:solidFill>
                  <a:srgbClr val="0070C0"/>
                </a:solidFill>
                <a:latin typeface="Times New Roman" panose="02020603050405020304" pitchFamily="18" charset="0"/>
                <a:cs typeface="Times New Roman" panose="02020603050405020304" pitchFamily="18" charset="0"/>
              </a:rPr>
              <a:t>     U = U</a:t>
            </a:r>
            <a:r>
              <a:rPr lang="nl-NL" altLang="en-US" sz="2000" b="1" baseline="-30000">
                <a:solidFill>
                  <a:srgbClr val="0070C0"/>
                </a:solidFill>
                <a:latin typeface="Times New Roman" panose="02020603050405020304" pitchFamily="18" charset="0"/>
                <a:cs typeface="Times New Roman" panose="02020603050405020304" pitchFamily="18" charset="0"/>
              </a:rPr>
              <a:t>b</a:t>
            </a:r>
            <a:r>
              <a:rPr lang="nl-NL" altLang="en-US" sz="2000" b="1">
                <a:solidFill>
                  <a:srgbClr val="0070C0"/>
                </a:solidFill>
                <a:latin typeface="Times New Roman" panose="02020603050405020304" pitchFamily="18" charset="0"/>
                <a:cs typeface="Times New Roman" panose="02020603050405020304" pitchFamily="18" charset="0"/>
              </a:rPr>
              <a:t> + U</a:t>
            </a:r>
            <a:r>
              <a:rPr lang="nl-NL" altLang="en-US" sz="2000" b="1" baseline="-30000">
                <a:solidFill>
                  <a:srgbClr val="0070C0"/>
                </a:solidFill>
                <a:latin typeface="Times New Roman" panose="02020603050405020304" pitchFamily="18" charset="0"/>
                <a:cs typeface="Times New Roman" panose="02020603050405020304" pitchFamily="18" charset="0"/>
              </a:rPr>
              <a:t>R</a:t>
            </a:r>
            <a:r>
              <a:rPr lang="nl-NL" altLang="en-US" sz="2000" b="1">
                <a:solidFill>
                  <a:srgbClr val="0070C0"/>
                </a:solidFill>
                <a:latin typeface="Times New Roman" panose="02020603050405020304" pitchFamily="18" charset="0"/>
                <a:cs typeface="Times New Roman" panose="02020603050405020304" pitchFamily="18" charset="0"/>
              </a:rPr>
              <a:t> → U</a:t>
            </a:r>
            <a:r>
              <a:rPr lang="nl-NL" altLang="en-US" sz="2000" b="1" baseline="-30000">
                <a:solidFill>
                  <a:srgbClr val="0070C0"/>
                </a:solidFill>
                <a:latin typeface="Times New Roman" panose="02020603050405020304" pitchFamily="18" charset="0"/>
                <a:cs typeface="Times New Roman" panose="02020603050405020304" pitchFamily="18" charset="0"/>
              </a:rPr>
              <a:t>b</a:t>
            </a:r>
            <a:r>
              <a:rPr lang="nl-NL" altLang="en-US" sz="2000" b="1">
                <a:solidFill>
                  <a:srgbClr val="0070C0"/>
                </a:solidFill>
                <a:latin typeface="Times New Roman" panose="02020603050405020304" pitchFamily="18" charset="0"/>
                <a:cs typeface="Times New Roman" panose="02020603050405020304" pitchFamily="18" charset="0"/>
              </a:rPr>
              <a:t> = U – U</a:t>
            </a:r>
            <a:r>
              <a:rPr lang="nl-NL" altLang="en-US" sz="2000" b="1" baseline="-30000">
                <a:solidFill>
                  <a:srgbClr val="0070C0"/>
                </a:solidFill>
                <a:latin typeface="Times New Roman" panose="02020603050405020304" pitchFamily="18" charset="0"/>
                <a:cs typeface="Times New Roman" panose="02020603050405020304" pitchFamily="18" charset="0"/>
              </a:rPr>
              <a:t>R</a:t>
            </a:r>
            <a:r>
              <a:rPr lang="nl-NL" altLang="en-US" sz="2000" b="1">
                <a:solidFill>
                  <a:srgbClr val="0070C0"/>
                </a:solidFill>
                <a:latin typeface="Times New Roman" panose="02020603050405020304" pitchFamily="18" charset="0"/>
                <a:cs typeface="Times New Roman" panose="02020603050405020304" pitchFamily="18" charset="0"/>
              </a:rPr>
              <a:t> = 12 – 6 = 6(V)</a:t>
            </a:r>
          </a:p>
        </p:txBody>
      </p:sp>
      <p:sp>
        <p:nvSpPr>
          <p:cNvPr id="25" name="Text Box 40"/>
          <p:cNvSpPr txBox="1">
            <a:spLocks noRot="1" noChangeAspect="1" noMove="1" noResize="1" noEditPoints="1" noAdjustHandles="1" noChangeArrowheads="1" noChangeShapeType="1" noTextEdit="1"/>
          </p:cNvSpPr>
          <p:nvPr/>
        </p:nvSpPr>
        <p:spPr bwMode="auto">
          <a:xfrm>
            <a:off x="3142478" y="3151738"/>
            <a:ext cx="1379803" cy="668516"/>
          </a:xfrm>
          <a:prstGeom prst="rect">
            <a:avLst/>
          </a:prstGeom>
          <a:blipFill rotWithShape="0">
            <a:blip r:embed="rId7"/>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26" name="Text Box 40"/>
          <p:cNvSpPr txBox="1">
            <a:spLocks noRot="1" noChangeAspect="1" noMove="1" noResize="1" noEditPoints="1" noAdjustHandles="1" noChangeArrowheads="1" noChangeShapeType="1" noTextEdit="1"/>
          </p:cNvSpPr>
          <p:nvPr/>
        </p:nvSpPr>
        <p:spPr bwMode="auto">
          <a:xfrm>
            <a:off x="4121140" y="3313143"/>
            <a:ext cx="1379803" cy="400110"/>
          </a:xfrm>
          <a:prstGeom prst="rect">
            <a:avLst/>
          </a:prstGeom>
          <a:blipFill rotWithShape="0">
            <a:blip r:embed="rId8"/>
            <a:stretch>
              <a:fillRect t="-7576" b="-2575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4" name="Hình chữ nhật 3"/>
          <p:cNvSpPr>
            <a:spLocks noChangeArrowheads="1"/>
          </p:cNvSpPr>
          <p:nvPr/>
        </p:nvSpPr>
        <p:spPr bwMode="auto">
          <a:xfrm>
            <a:off x="3560763" y="5659438"/>
            <a:ext cx="1730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solidFill>
                  <a:srgbClr val="0070C0"/>
                </a:solidFill>
                <a:latin typeface="Times New Roman" panose="02020603050405020304" pitchFamily="18" charset="0"/>
                <a:cs typeface="Times New Roman" panose="02020603050405020304" pitchFamily="18" charset="0"/>
              </a:rPr>
              <a:t>U</a:t>
            </a:r>
            <a:r>
              <a:rPr lang="en-US" altLang="en-US" sz="2200" b="1" baseline="-30000">
                <a:solidFill>
                  <a:srgbClr val="0070C0"/>
                </a:solidFill>
                <a:latin typeface="Times New Roman" panose="02020603050405020304" pitchFamily="18" charset="0"/>
                <a:cs typeface="Times New Roman" panose="02020603050405020304" pitchFamily="18" charset="0"/>
              </a:rPr>
              <a:t>b’</a:t>
            </a:r>
            <a:r>
              <a:rPr lang="en-US" altLang="en-US" sz="2200" b="1">
                <a:solidFill>
                  <a:srgbClr val="0070C0"/>
                </a:solidFill>
                <a:latin typeface="Times New Roman" panose="02020603050405020304" pitchFamily="18" charset="0"/>
                <a:cs typeface="Times New Roman" panose="02020603050405020304" pitchFamily="18" charset="0"/>
              </a:rPr>
              <a:t> = U – U</a:t>
            </a:r>
            <a:r>
              <a:rPr lang="en-US" altLang="en-US" sz="2200" b="1" baseline="-30000">
                <a:solidFill>
                  <a:srgbClr val="0070C0"/>
                </a:solidFill>
                <a:latin typeface="Times New Roman" panose="02020603050405020304" pitchFamily="18" charset="0"/>
                <a:cs typeface="Times New Roman" panose="02020603050405020304" pitchFamily="18" charset="0"/>
              </a:rPr>
              <a:t>R’</a:t>
            </a:r>
            <a:endParaRPr lang="vi-VN" altLang="vi-VN" sz="2200"/>
          </a:p>
        </p:txBody>
      </p:sp>
      <p:sp>
        <p:nvSpPr>
          <p:cNvPr id="13" name="Hình chữ nhật 12"/>
          <p:cNvSpPr>
            <a:spLocks noChangeArrowheads="1"/>
          </p:cNvSpPr>
          <p:nvPr/>
        </p:nvSpPr>
        <p:spPr bwMode="auto">
          <a:xfrm>
            <a:off x="5186363" y="5640388"/>
            <a:ext cx="21907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200" b="1">
                <a:solidFill>
                  <a:srgbClr val="0070C0"/>
                </a:solidFill>
                <a:latin typeface="Times New Roman" panose="02020603050405020304" pitchFamily="18" charset="0"/>
                <a:cs typeface="Times New Roman" panose="02020603050405020304" pitchFamily="18" charset="0"/>
              </a:rPr>
              <a:t>= 12 – 4,5 = 7,5V</a:t>
            </a:r>
          </a:p>
        </p:txBody>
      </p:sp>
      <p:sp>
        <p:nvSpPr>
          <p:cNvPr id="27" name="Hình chữ nhật 26"/>
          <p:cNvSpPr>
            <a:spLocks noRot="1" noChangeAspect="1" noMove="1" noResize="1" noEditPoints="1" noAdjustHandles="1" noChangeArrowheads="1" noChangeShapeType="1" noTextEdit="1"/>
          </p:cNvSpPr>
          <p:nvPr/>
        </p:nvSpPr>
        <p:spPr>
          <a:xfrm>
            <a:off x="5371037" y="6129821"/>
            <a:ext cx="944489" cy="612540"/>
          </a:xfrm>
          <a:prstGeom prst="rect">
            <a:avLst/>
          </a:prstGeom>
          <a:blipFill rotWithShape="0">
            <a:blip r:embed="rId9"/>
            <a:stretch>
              <a:fillRect l="-8387" b="-3000"/>
            </a:stretch>
          </a:blipFill>
        </p:spPr>
        <p:txBody>
          <a:bodyPr/>
          <a:lstStyle/>
          <a:p>
            <a:pPr>
              <a:defRPr/>
            </a:pPr>
            <a:r>
              <a:rPr lang="vi-VN">
                <a:noFill/>
              </a:rPr>
              <a:t> </a:t>
            </a:r>
          </a:p>
        </p:txBody>
      </p:sp>
      <p:sp>
        <p:nvSpPr>
          <p:cNvPr id="28" name="Hình chữ nhật 27"/>
          <p:cNvSpPr>
            <a:spLocks noChangeArrowheads="1"/>
          </p:cNvSpPr>
          <p:nvPr/>
        </p:nvSpPr>
        <p:spPr bwMode="auto">
          <a:xfrm>
            <a:off x="6067425" y="6251575"/>
            <a:ext cx="11747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lnSpc>
                <a:spcPts val="1800"/>
              </a:lnSpc>
              <a:spcBef>
                <a:spcPct val="0"/>
              </a:spcBef>
              <a:spcAft>
                <a:spcPts val="1200"/>
              </a:spcAft>
              <a:buFontTx/>
              <a:buNone/>
            </a:pPr>
            <a:r>
              <a:rPr lang="en-US" altLang="vi-VN" sz="2200" b="1">
                <a:solidFill>
                  <a:srgbClr val="0070C0"/>
                </a:solidFill>
                <a:latin typeface="Times New Roman" panose="02020603050405020304" pitchFamily="18" charset="0"/>
                <a:cs typeface="Times New Roman" panose="02020603050405020304" pitchFamily="18" charset="0"/>
              </a:rPr>
              <a:t>= 20(Ω)</a:t>
            </a:r>
            <a:endParaRPr lang="en-US" altLang="vi-VN" sz="2200" b="1">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Hình chữ nhật 28"/>
          <p:cNvSpPr>
            <a:spLocks noRot="1" noChangeAspect="1" noMove="1" noResize="1" noEditPoints="1" noAdjustHandles="1" noChangeArrowheads="1" noChangeShapeType="1" noTextEdit="1"/>
          </p:cNvSpPr>
          <p:nvPr/>
        </p:nvSpPr>
        <p:spPr>
          <a:xfrm>
            <a:off x="4425840" y="6140680"/>
            <a:ext cx="1152303" cy="657039"/>
          </a:xfrm>
          <a:prstGeom prst="rect">
            <a:avLst/>
          </a:prstGeom>
          <a:blipFill rotWithShape="0">
            <a:blip r:embed="rId10"/>
            <a:stretch>
              <a:fillRect/>
            </a:stretch>
          </a:blipFill>
        </p:spPr>
        <p:txBody>
          <a:bodyPr/>
          <a:lstStyle/>
          <a:p>
            <a:pPr>
              <a:defRPr/>
            </a:pPr>
            <a:r>
              <a:rPr lang="vi-VN">
                <a:noFill/>
              </a:rPr>
              <a:t> </a:t>
            </a:r>
          </a:p>
        </p:txBody>
      </p:sp>
      <p:sp>
        <p:nvSpPr>
          <p:cNvPr id="30" name="Hình chữ nhật 29"/>
          <p:cNvSpPr>
            <a:spLocks noRot="1" noChangeAspect="1" noMove="1" noResize="1" noEditPoints="1" noAdjustHandles="1" noChangeArrowheads="1" noChangeShapeType="1" noTextEdit="1"/>
          </p:cNvSpPr>
          <p:nvPr/>
        </p:nvSpPr>
        <p:spPr>
          <a:xfrm>
            <a:off x="6035977" y="4727430"/>
            <a:ext cx="697627" cy="584775"/>
          </a:xfrm>
          <a:prstGeom prst="rect">
            <a:avLst/>
          </a:prstGeom>
          <a:blipFill rotWithShape="0">
            <a:blip r:embed="rId11"/>
            <a:stretch>
              <a:fillRect l="-11304" b="-8333"/>
            </a:stretch>
          </a:blipFill>
        </p:spPr>
        <p:txBody>
          <a:bodyPr/>
          <a:lstStyle/>
          <a:p>
            <a:pPr>
              <a:defRPr/>
            </a:pPr>
            <a:r>
              <a:rPr lang="vi-VN">
                <a:noFill/>
              </a:rPr>
              <a:t> </a:t>
            </a:r>
          </a:p>
        </p:txBody>
      </p:sp>
      <p:sp>
        <p:nvSpPr>
          <p:cNvPr id="31" name="Hình chữ nhật 30"/>
          <p:cNvSpPr>
            <a:spLocks noChangeArrowheads="1"/>
          </p:cNvSpPr>
          <p:nvPr/>
        </p:nvSpPr>
        <p:spPr bwMode="auto">
          <a:xfrm>
            <a:off x="6684963" y="4916488"/>
            <a:ext cx="15049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lnSpc>
                <a:spcPts val="1800"/>
              </a:lnSpc>
              <a:spcBef>
                <a:spcPct val="0"/>
              </a:spcBef>
              <a:spcAft>
                <a:spcPts val="1200"/>
              </a:spcAft>
              <a:buFontTx/>
              <a:buNone/>
            </a:pPr>
            <a:r>
              <a:rPr lang="en-US" altLang="vi-VN" sz="2200" b="1">
                <a:solidFill>
                  <a:srgbClr val="0070C0"/>
                </a:solidFill>
                <a:latin typeface="Times New Roman" panose="02020603050405020304" pitchFamily="18" charset="0"/>
                <a:cs typeface="Times New Roman" panose="02020603050405020304" pitchFamily="18" charset="0"/>
              </a:rPr>
              <a:t>= 0,375(A)</a:t>
            </a:r>
            <a:endParaRPr lang="en-US" altLang="vi-VN" sz="2200" b="1">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Hình chữ nhật 31"/>
          <p:cNvSpPr>
            <a:spLocks noRot="1" noChangeAspect="1" noMove="1" noResize="1" noEditPoints="1" noAdjustHandles="1" noChangeArrowheads="1" noChangeShapeType="1" noTextEdit="1"/>
          </p:cNvSpPr>
          <p:nvPr/>
        </p:nvSpPr>
        <p:spPr>
          <a:xfrm>
            <a:off x="3614382" y="4727430"/>
            <a:ext cx="2452979" cy="587790"/>
          </a:xfrm>
          <a:prstGeom prst="rect">
            <a:avLst/>
          </a:prstGeom>
          <a:blipFill rotWithShape="0">
            <a:blip r:embed="rId12"/>
            <a:stretch>
              <a:fillRect b="-7216"/>
            </a:stretch>
          </a:blipFill>
        </p:spPr>
        <p:txBody>
          <a:bodyPr/>
          <a:lstStyle/>
          <a:p>
            <a:pPr>
              <a:defRPr/>
            </a:pPr>
            <a:r>
              <a:rPr lang="vi-VN">
                <a:noFill/>
              </a:rPr>
              <a:t> </a:t>
            </a:r>
          </a:p>
        </p:txBody>
      </p:sp>
      <p:sp>
        <p:nvSpPr>
          <p:cNvPr id="34" name="Hình chữ nhật 33"/>
          <p:cNvSpPr>
            <a:spLocks noRot="1" noChangeAspect="1" noMove="1" noResize="1" noEditPoints="1" noAdjustHandles="1" noChangeArrowheads="1" noChangeShapeType="1" noTextEdit="1"/>
          </p:cNvSpPr>
          <p:nvPr/>
        </p:nvSpPr>
        <p:spPr>
          <a:xfrm>
            <a:off x="5700071" y="3754123"/>
            <a:ext cx="697627" cy="607539"/>
          </a:xfrm>
          <a:prstGeom prst="rect">
            <a:avLst/>
          </a:prstGeom>
          <a:blipFill rotWithShape="0">
            <a:blip r:embed="rId13"/>
            <a:stretch>
              <a:fillRect l="-11404" b="-3030"/>
            </a:stretch>
          </a:blipFill>
        </p:spPr>
        <p:txBody>
          <a:bodyPr/>
          <a:lstStyle/>
          <a:p>
            <a:pPr>
              <a:defRPr/>
            </a:pPr>
            <a:r>
              <a:rPr lang="vi-VN">
                <a:noFill/>
              </a:rPr>
              <a:t> </a:t>
            </a:r>
          </a:p>
        </p:txBody>
      </p:sp>
      <p:sp>
        <p:nvSpPr>
          <p:cNvPr id="35" name="Hình chữ nhật 34"/>
          <p:cNvSpPr>
            <a:spLocks noChangeArrowheads="1"/>
          </p:cNvSpPr>
          <p:nvPr/>
        </p:nvSpPr>
        <p:spPr bwMode="auto">
          <a:xfrm>
            <a:off x="6146800" y="3895725"/>
            <a:ext cx="1174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lnSpc>
                <a:spcPts val="1800"/>
              </a:lnSpc>
              <a:spcBef>
                <a:spcPct val="0"/>
              </a:spcBef>
              <a:spcAft>
                <a:spcPts val="1200"/>
              </a:spcAft>
              <a:buFontTx/>
              <a:buNone/>
            </a:pPr>
            <a:r>
              <a:rPr lang="en-US" altLang="vi-VN" sz="2200" b="1">
                <a:solidFill>
                  <a:srgbClr val="0070C0"/>
                </a:solidFill>
                <a:latin typeface="Times New Roman" panose="02020603050405020304" pitchFamily="18" charset="0"/>
                <a:cs typeface="Times New Roman" panose="02020603050405020304" pitchFamily="18" charset="0"/>
              </a:rPr>
              <a:t>= 12(Ω)</a:t>
            </a:r>
            <a:endParaRPr lang="en-US" altLang="vi-VN" sz="2200" b="1">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Hình chữ nhật 35"/>
          <p:cNvSpPr>
            <a:spLocks noRot="1" noChangeAspect="1" noMove="1" noResize="1" noEditPoints="1" noAdjustHandles="1" noChangeArrowheads="1" noChangeShapeType="1" noTextEdit="1"/>
          </p:cNvSpPr>
          <p:nvPr/>
        </p:nvSpPr>
        <p:spPr>
          <a:xfrm>
            <a:off x="4934268" y="3681277"/>
            <a:ext cx="996298" cy="740331"/>
          </a:xfrm>
          <a:prstGeom prst="rect">
            <a:avLst/>
          </a:prstGeom>
          <a:blipFill rotWithShape="0">
            <a:blip r:embed="rId14"/>
            <a:stretch>
              <a:fillRect/>
            </a:stretch>
          </a:blipFill>
        </p:spPr>
        <p:txBody>
          <a:bodyPr/>
          <a:lstStyle/>
          <a:p>
            <a:pPr>
              <a:defRPr/>
            </a:pPr>
            <a:r>
              <a:rPr lang="vi-VN">
                <a:noFill/>
              </a:rPr>
              <a:t> </a:t>
            </a:r>
          </a:p>
        </p:txBody>
      </p:sp>
    </p:spTree>
    <p:extLst>
      <p:ext uri="{BB962C8B-B14F-4D97-AF65-F5344CB8AC3E}">
        <p14:creationId xmlns:p14="http://schemas.microsoft.com/office/powerpoint/2010/main" val="2444387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Effect transition="in" filter="barn(inVertical)">
                                      <p:cBhvr>
                                        <p:cTn id="37" dur="500"/>
                                        <p:tgtEl>
                                          <p:spTgt spid="23">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23">
                                            <p:txEl>
                                              <p:pRg st="1" end="1"/>
                                            </p:txEl>
                                          </p:spTgt>
                                        </p:tgtEl>
                                        <p:attrNameLst>
                                          <p:attrName>style.visibility</p:attrName>
                                        </p:attrNameLst>
                                      </p:cBhvr>
                                      <p:to>
                                        <p:strVal val="visible"/>
                                      </p:to>
                                    </p:set>
                                    <p:animEffect transition="in" filter="barn(inVertical)">
                                      <p:cBhvr>
                                        <p:cTn id="42" dur="500"/>
                                        <p:tgtEl>
                                          <p:spTgt spid="23">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barn(inVertical)">
                                      <p:cBhvr>
                                        <p:cTn id="47" dur="500"/>
                                        <p:tgtEl>
                                          <p:spTgt spid="23">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arn(inVertical)">
                                      <p:cBhvr>
                                        <p:cTn id="62" dur="500"/>
                                        <p:tgtEl>
                                          <p:spTgt spid="2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arn(inVertical)">
                                      <p:cBhvr>
                                        <p:cTn id="72" dur="500"/>
                                        <p:tgtEl>
                                          <p:spTgt spid="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1"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barn(inVertical)">
                                      <p:cBhvr>
                                        <p:cTn id="77" dur="500"/>
                                        <p:tgtEl>
                                          <p:spTgt spid="3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barn(inVertical)">
                                      <p:cBhvr>
                                        <p:cTn id="82" dur="500"/>
                                        <p:tgtEl>
                                          <p:spTgt spid="3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barn(inVertical)">
                                      <p:cBhvr>
                                        <p:cTn id="87" dur="500"/>
                                        <p:tgtEl>
                                          <p:spTgt spid="3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barn(inVertical)">
                                      <p:cBhvr>
                                        <p:cTn id="92" dur="500"/>
                                        <p:tgtEl>
                                          <p:spTgt spid="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6" presetClass="entr" presetSubtype="21"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barn(inVertical)">
                                      <p:cBhvr>
                                        <p:cTn id="97" dur="500"/>
                                        <p:tgtEl>
                                          <p:spTgt spid="3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6" presetClass="entr" presetSubtype="21" fill="hold"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barn(inVertical)">
                                      <p:cBhvr>
                                        <p:cTn id="102" dur="500"/>
                                        <p:tgtEl>
                                          <p:spTgt spid="3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barn(inVertical)">
                                      <p:cBhvr>
                                        <p:cTn id="107" dur="500"/>
                                        <p:tgtEl>
                                          <p:spTgt spid="3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barn(inVertical)">
                                      <p:cBhvr>
                                        <p:cTn id="112" dur="500"/>
                                        <p:tgtEl>
                                          <p:spTgt spid="1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4"/>
                                        </p:tgtEl>
                                        <p:attrNameLst>
                                          <p:attrName>style.visibility</p:attrName>
                                        </p:attrNameLst>
                                      </p:cBhvr>
                                      <p:to>
                                        <p:strVal val="visible"/>
                                      </p:to>
                                    </p:set>
                                    <p:animEffect transition="in" filter="barn(inVertical)">
                                      <p:cBhvr>
                                        <p:cTn id="117" dur="500"/>
                                        <p:tgtEl>
                                          <p:spTgt spid="4"/>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barn(inVertical)">
                                      <p:cBhvr>
                                        <p:cTn id="122" dur="500"/>
                                        <p:tgtEl>
                                          <p:spTgt spid="13"/>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barn(inVertical)">
                                      <p:cBhvr>
                                        <p:cTn id="127" dur="500"/>
                                        <p:tgtEl>
                                          <p:spTgt spid="19"/>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6" presetClass="entr" presetSubtype="21" fill="hold" nodeType="click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barn(inVertical)">
                                      <p:cBhvr>
                                        <p:cTn id="132" dur="500"/>
                                        <p:tgtEl>
                                          <p:spTgt spid="29"/>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6" presetClass="entr" presetSubtype="21" fill="hold" nodeType="click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barn(inVertical)">
                                      <p:cBhvr>
                                        <p:cTn id="137" dur="500"/>
                                        <p:tgtEl>
                                          <p:spTgt spid="27"/>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6" presetClass="entr" presetSubtype="21" fill="hold" grpId="0" nodeType="clickEffect">
                                  <p:stCondLst>
                                    <p:cond delay="0"/>
                                  </p:stCondLst>
                                  <p:childTnLst>
                                    <p:set>
                                      <p:cBhvr>
                                        <p:cTn id="141" dur="1" fill="hold">
                                          <p:stCondLst>
                                            <p:cond delay="0"/>
                                          </p:stCondLst>
                                        </p:cTn>
                                        <p:tgtEl>
                                          <p:spTgt spid="28"/>
                                        </p:tgtEl>
                                        <p:attrNameLst>
                                          <p:attrName>style.visibility</p:attrName>
                                        </p:attrNameLst>
                                      </p:cBhvr>
                                      <p:to>
                                        <p:strVal val="visible"/>
                                      </p:to>
                                    </p:set>
                                    <p:animEffect transition="in" filter="barn(inVertical)">
                                      <p:cBhvr>
                                        <p:cTn id="1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9" grpId="0"/>
      <p:bldP spid="4" grpId="0"/>
      <p:bldP spid="13" grpId="0"/>
      <p:bldP spid="28" grpId="0"/>
      <p:bldP spid="31"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0"/>
          <p:cNvSpPr txBox="1">
            <a:spLocks noChangeArrowheads="1"/>
          </p:cNvSpPr>
          <p:nvPr/>
        </p:nvSpPr>
        <p:spPr bwMode="auto">
          <a:xfrm>
            <a:off x="9256713" y="4910138"/>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a:solidFill>
                  <a:schemeClr val="bg1"/>
                </a:solidFill>
                <a:latin typeface=".VnArial" panose="020B7200000000000000" pitchFamily="34" charset="0"/>
              </a:rPr>
              <a:t>R</a:t>
            </a:r>
            <a:r>
              <a:rPr lang="en-US" altLang="vi-VN" sz="2400" baseline="-25000">
                <a:solidFill>
                  <a:schemeClr val="bg1"/>
                </a:solidFill>
                <a:latin typeface=".VnArial" panose="020B7200000000000000" pitchFamily="34" charset="0"/>
              </a:rPr>
              <a:t>2</a:t>
            </a:r>
            <a:r>
              <a:rPr lang="en-US" altLang="vi-VN" sz="2400">
                <a:solidFill>
                  <a:schemeClr val="bg1"/>
                </a:solidFill>
                <a:latin typeface=".VnArial" panose="020B7200000000000000" pitchFamily="34" charset="0"/>
              </a:rPr>
              <a:t>= 8</a:t>
            </a:r>
          </a:p>
        </p:txBody>
      </p:sp>
      <p:sp>
        <p:nvSpPr>
          <p:cNvPr id="191533" name="Rectangle 45"/>
          <p:cNvSpPr>
            <a:spLocks noChangeArrowheads="1"/>
          </p:cNvSpPr>
          <p:nvPr/>
        </p:nvSpPr>
        <p:spPr bwMode="auto">
          <a:xfrm>
            <a:off x="4806950" y="-3175"/>
            <a:ext cx="3035300" cy="585788"/>
          </a:xfrm>
          <a:prstGeom prst="rect">
            <a:avLst/>
          </a:prstGeom>
          <a:solidFill>
            <a:schemeClr val="accent1">
              <a:lumMod val="75000"/>
            </a:schemeClr>
          </a:solidFill>
          <a:ln>
            <a:noFill/>
          </a:ln>
        </p:spPr>
        <p:txBody>
          <a:bodyPr anchor="ct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just" eaLnBrk="1" hangingPunct="1">
              <a:defRPr/>
            </a:pPr>
            <a:r>
              <a:rPr lang="en-US" sz="3200" b="1" dirty="0" smtClean="0">
                <a:solidFill>
                  <a:srgbClr val="FF0066"/>
                </a:solidFill>
                <a:latin typeface="Arial" panose="020B0604020202020204" pitchFamily="34" charset="0"/>
              </a:rPr>
              <a:t>BÀI TẬP SBT</a:t>
            </a:r>
            <a:endParaRPr lang="en-US" sz="3200" b="1" dirty="0">
              <a:solidFill>
                <a:srgbClr val="FF0066"/>
              </a:solidFill>
              <a:latin typeface="Arial" panose="020B0604020202020204" pitchFamily="34" charset="0"/>
            </a:endParaRPr>
          </a:p>
        </p:txBody>
      </p:sp>
      <p:sp>
        <p:nvSpPr>
          <p:cNvPr id="191535" name="Text Box 47"/>
          <p:cNvSpPr txBox="1">
            <a:spLocks noChangeArrowheads="1"/>
          </p:cNvSpPr>
          <p:nvPr/>
        </p:nvSpPr>
        <p:spPr bwMode="auto">
          <a:xfrm>
            <a:off x="1136650" y="582613"/>
            <a:ext cx="10375900" cy="1384300"/>
          </a:xfrm>
          <a:prstGeom prst="rect">
            <a:avLst/>
          </a:prstGeom>
          <a:solidFill>
            <a:schemeClr val="accent2">
              <a:lumMod val="40000"/>
              <a:lumOff val="60000"/>
            </a:schemeClr>
          </a:solidFill>
          <a:ln>
            <a:noFill/>
          </a:ln>
        </p:spPr>
        <p:txBody>
          <a:bodyP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defRPr/>
            </a:pPr>
            <a:r>
              <a:rPr lang="en-US" sz="2800" b="1" u="sng" dirty="0" err="1">
                <a:solidFill>
                  <a:srgbClr val="FF0000"/>
                </a:solidFill>
                <a:latin typeface="Times New Roman" panose="02020603050405020304" pitchFamily="18" charset="0"/>
                <a:cs typeface="Times New Roman" panose="02020603050405020304" pitchFamily="18" charset="0"/>
              </a:rPr>
              <a:t>Bài</a:t>
            </a:r>
            <a:r>
              <a:rPr lang="en-US" sz="2800" b="1" u="sng" dirty="0">
                <a:solidFill>
                  <a:srgbClr val="FF0000"/>
                </a:solidFill>
                <a:latin typeface="Times New Roman" panose="02020603050405020304" pitchFamily="18" charset="0"/>
                <a:cs typeface="Times New Roman" panose="02020603050405020304" pitchFamily="18" charset="0"/>
              </a:rPr>
              <a:t> 10.7</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U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10.3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dịch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chuyển</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chạy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N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ampe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sp>
        <p:nvSpPr>
          <p:cNvPr id="31749" name="Text Box 40"/>
          <p:cNvSpPr txBox="1">
            <a:spLocks noChangeArrowheads="1"/>
          </p:cNvSpPr>
          <p:nvPr/>
        </p:nvSpPr>
        <p:spPr bwMode="auto">
          <a:xfrm>
            <a:off x="9205913" y="427355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a:solidFill>
                  <a:schemeClr val="bg1"/>
                </a:solidFill>
                <a:latin typeface=".VnArial" panose="020B7200000000000000" pitchFamily="34" charset="0"/>
              </a:rPr>
              <a:t>R</a:t>
            </a:r>
            <a:r>
              <a:rPr lang="en-US" altLang="vi-VN" sz="2400" baseline="-25000">
                <a:solidFill>
                  <a:schemeClr val="bg1"/>
                </a:solidFill>
                <a:latin typeface=".VnArial" panose="020B7200000000000000" pitchFamily="34" charset="0"/>
              </a:rPr>
              <a:t>2</a:t>
            </a:r>
            <a:r>
              <a:rPr lang="en-US" altLang="vi-VN" sz="2400">
                <a:solidFill>
                  <a:schemeClr val="bg1"/>
                </a:solidFill>
                <a:latin typeface=".VnArial" panose="020B7200000000000000" pitchFamily="34" charset="0"/>
              </a:rPr>
              <a:t>= 8</a:t>
            </a:r>
          </a:p>
        </p:txBody>
      </p:sp>
      <p:sp>
        <p:nvSpPr>
          <p:cNvPr id="15" name="Nút Hành động: Kết thúc 14">
            <a:hlinkClick r:id="" action="ppaction://hlinkshowjump?jump=lastslide" highlightClick="1"/>
          </p:cNvPr>
          <p:cNvSpPr/>
          <p:nvPr/>
        </p:nvSpPr>
        <p:spPr>
          <a:xfrm>
            <a:off x="11610975" y="6488113"/>
            <a:ext cx="581025" cy="36988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1751" name="Rectangle 1"/>
          <p:cNvSpPr>
            <a:spLocks noChangeArrowheads="1"/>
          </p:cNvSpPr>
          <p:nvPr/>
        </p:nvSpPr>
        <p:spPr bwMode="auto">
          <a:xfrm>
            <a:off x="1746250" y="2317750"/>
            <a:ext cx="68707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spcAft>
                <a:spcPts val="1200"/>
              </a:spcAft>
              <a:buFontTx/>
              <a:buNone/>
            </a:pPr>
            <a:r>
              <a:rPr lang="en-US" altLang="vi-VN" sz="2400" b="1">
                <a:solidFill>
                  <a:srgbClr val="00B050"/>
                </a:solidFill>
                <a:cs typeface="Times New Roman" panose="02020603050405020304" pitchFamily="18" charset="0"/>
              </a:rPr>
              <a:t>A. Giảm dần đi</a:t>
            </a:r>
            <a:endParaRPr lang="en-US" altLang="vi-VN" sz="2400" b="1">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ct val="0"/>
              </a:spcBef>
              <a:spcAft>
                <a:spcPts val="1200"/>
              </a:spcAft>
              <a:buFontTx/>
              <a:buNone/>
            </a:pPr>
            <a:r>
              <a:rPr lang="en-US" altLang="vi-VN" sz="2400" b="1">
                <a:solidFill>
                  <a:srgbClr val="00B050"/>
                </a:solidFill>
                <a:cs typeface="Times New Roman" panose="02020603050405020304" pitchFamily="18" charset="0"/>
              </a:rPr>
              <a:t>B. Tăng dần lên.</a:t>
            </a:r>
            <a:endParaRPr lang="en-US" altLang="vi-VN" sz="2400" b="1">
              <a:solidFill>
                <a:srgbClr val="00B050"/>
              </a:solidFill>
              <a:latin typeface="Calibri" panose="020F0502020204030204" pitchFamily="34" charset="0"/>
            </a:endParaRPr>
          </a:p>
          <a:p>
            <a:pPr algn="just">
              <a:lnSpc>
                <a:spcPct val="150000"/>
              </a:lnSpc>
              <a:spcBef>
                <a:spcPct val="0"/>
              </a:spcBef>
              <a:spcAft>
                <a:spcPts val="1200"/>
              </a:spcAft>
              <a:buFontTx/>
              <a:buNone/>
            </a:pPr>
            <a:r>
              <a:rPr lang="en-US" altLang="vi-VN" sz="2400" b="1">
                <a:solidFill>
                  <a:srgbClr val="00B050"/>
                </a:solidFill>
                <a:cs typeface="Times New Roman" panose="02020603050405020304" pitchFamily="18" charset="0"/>
              </a:rPr>
              <a:t>C. Không thay đổi.</a:t>
            </a:r>
            <a:endParaRPr lang="en-US" altLang="vi-VN" sz="2400" b="1">
              <a:solidFill>
                <a:srgbClr val="00B050"/>
              </a:solidFill>
              <a:latin typeface="Calibri" panose="020F0502020204030204" pitchFamily="34" charset="0"/>
            </a:endParaRPr>
          </a:p>
          <a:p>
            <a:pPr algn="just">
              <a:lnSpc>
                <a:spcPct val="150000"/>
              </a:lnSpc>
              <a:spcBef>
                <a:spcPct val="0"/>
              </a:spcBef>
              <a:spcAft>
                <a:spcPts val="1200"/>
              </a:spcAft>
              <a:buFontTx/>
              <a:buNone/>
            </a:pPr>
            <a:r>
              <a:rPr lang="en-US" altLang="vi-VN" sz="2400" b="1">
                <a:solidFill>
                  <a:srgbClr val="00B050"/>
                </a:solidFill>
                <a:cs typeface="Times New Roman" panose="02020603050405020304" pitchFamily="18" charset="0"/>
              </a:rPr>
              <a:t>D. Lúc đầu giảm dần đi, sau đó tăng dần lên.</a:t>
            </a:r>
            <a:endParaRPr lang="en-US" altLang="vi-VN" sz="2400" b="1">
              <a:solidFill>
                <a:srgbClr val="00B050"/>
              </a:solidFill>
              <a:latin typeface="Calibri" panose="020F0502020204030204" pitchFamily="34" charset="0"/>
            </a:endParaRPr>
          </a:p>
        </p:txBody>
      </p:sp>
      <p:pic>
        <p:nvPicPr>
          <p:cNvPr id="31752" name="Picture 12" descr="Giải SBT Vật Lí 9 | Giải bài tập Sách bài tập Vật Lí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588" y="2282825"/>
            <a:ext cx="2786062"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Hình Bầu dục 10"/>
          <p:cNvSpPr/>
          <p:nvPr/>
        </p:nvSpPr>
        <p:spPr>
          <a:xfrm>
            <a:off x="1746250" y="2422525"/>
            <a:ext cx="484188" cy="4651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1754" name="Hình chữ nhật 3"/>
          <p:cNvSpPr>
            <a:spLocks noChangeArrowheads="1"/>
          </p:cNvSpPr>
          <p:nvPr/>
        </p:nvSpPr>
        <p:spPr bwMode="auto">
          <a:xfrm>
            <a:off x="8326438" y="3725863"/>
            <a:ext cx="115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1800" b="1">
                <a:latin typeface="Times New Roman" panose="02020603050405020304" pitchFamily="18" charset="0"/>
                <a:cs typeface="Times New Roman" panose="02020603050405020304" pitchFamily="18" charset="0"/>
              </a:rPr>
              <a:t>hình 10.3 </a:t>
            </a:r>
            <a:endParaRPr lang="vi-VN" altLang="vi-VN" sz="1800"/>
          </a:p>
        </p:txBody>
      </p:sp>
    </p:spTree>
    <p:extLst>
      <p:ext uri="{BB962C8B-B14F-4D97-AF65-F5344CB8AC3E}">
        <p14:creationId xmlns:p14="http://schemas.microsoft.com/office/powerpoint/2010/main" val="37764634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0"/>
          <p:cNvSpPr txBox="1">
            <a:spLocks noChangeArrowheads="1"/>
          </p:cNvSpPr>
          <p:nvPr/>
        </p:nvSpPr>
        <p:spPr bwMode="auto">
          <a:xfrm>
            <a:off x="9256713" y="4910138"/>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a:solidFill>
                  <a:schemeClr val="bg1"/>
                </a:solidFill>
                <a:latin typeface=".VnArial" panose="020B7200000000000000" pitchFamily="34" charset="0"/>
              </a:rPr>
              <a:t>R</a:t>
            </a:r>
            <a:r>
              <a:rPr lang="en-US" altLang="vi-VN" sz="2400" baseline="-25000">
                <a:solidFill>
                  <a:schemeClr val="bg1"/>
                </a:solidFill>
                <a:latin typeface=".VnArial" panose="020B7200000000000000" pitchFamily="34" charset="0"/>
              </a:rPr>
              <a:t>2</a:t>
            </a:r>
            <a:r>
              <a:rPr lang="en-US" altLang="vi-VN" sz="2400">
                <a:solidFill>
                  <a:schemeClr val="bg1"/>
                </a:solidFill>
                <a:latin typeface=".VnArial" panose="020B7200000000000000" pitchFamily="34" charset="0"/>
              </a:rPr>
              <a:t>= 8</a:t>
            </a:r>
          </a:p>
        </p:txBody>
      </p:sp>
      <p:sp>
        <p:nvSpPr>
          <p:cNvPr id="191533" name="Rectangle 45"/>
          <p:cNvSpPr>
            <a:spLocks noChangeArrowheads="1"/>
          </p:cNvSpPr>
          <p:nvPr/>
        </p:nvSpPr>
        <p:spPr bwMode="auto">
          <a:xfrm>
            <a:off x="4806950" y="-3175"/>
            <a:ext cx="3035300" cy="585788"/>
          </a:xfrm>
          <a:prstGeom prst="rect">
            <a:avLst/>
          </a:prstGeom>
          <a:solidFill>
            <a:schemeClr val="accent1">
              <a:lumMod val="75000"/>
            </a:schemeClr>
          </a:solidFill>
          <a:ln>
            <a:noFill/>
          </a:ln>
        </p:spPr>
        <p:txBody>
          <a:bodyPr anchor="ct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just" eaLnBrk="1" hangingPunct="1">
              <a:defRPr/>
            </a:pPr>
            <a:r>
              <a:rPr lang="en-US" sz="3200" b="1" dirty="0" smtClean="0">
                <a:solidFill>
                  <a:srgbClr val="FF0066"/>
                </a:solidFill>
                <a:latin typeface="Arial" panose="020B0604020202020204" pitchFamily="34" charset="0"/>
              </a:rPr>
              <a:t>BÀI TẬP SBT</a:t>
            </a:r>
            <a:endParaRPr lang="en-US" sz="3200" b="1" dirty="0">
              <a:solidFill>
                <a:srgbClr val="FF0066"/>
              </a:solidFill>
              <a:latin typeface="Arial" panose="020B0604020202020204" pitchFamily="34" charset="0"/>
            </a:endParaRPr>
          </a:p>
        </p:txBody>
      </p:sp>
      <p:sp>
        <p:nvSpPr>
          <p:cNvPr id="191535" name="Text Box 47"/>
          <p:cNvSpPr txBox="1">
            <a:spLocks noChangeArrowheads="1"/>
          </p:cNvSpPr>
          <p:nvPr/>
        </p:nvSpPr>
        <p:spPr bwMode="auto">
          <a:xfrm>
            <a:off x="1530350" y="592138"/>
            <a:ext cx="9580563" cy="523875"/>
          </a:xfrm>
          <a:prstGeom prst="rect">
            <a:avLst/>
          </a:prstGeom>
          <a:solidFill>
            <a:schemeClr val="accent2">
              <a:lumMod val="40000"/>
              <a:lumOff val="60000"/>
            </a:schemeClr>
          </a:solidFill>
          <a:ln>
            <a:noFill/>
          </a:ln>
        </p:spPr>
        <p:txBody>
          <a:bodyP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defRPr/>
            </a:pPr>
            <a:r>
              <a:rPr lang="en-US" sz="2800" b="1" u="sng" dirty="0" err="1">
                <a:solidFill>
                  <a:srgbClr val="FF0000"/>
                </a:solidFill>
                <a:latin typeface="Times New Roman" panose="02020603050405020304" pitchFamily="18" charset="0"/>
                <a:cs typeface="Times New Roman" panose="02020603050405020304" pitchFamily="18" charset="0"/>
              </a:rPr>
              <a:t>Bài</a:t>
            </a:r>
            <a:r>
              <a:rPr lang="en-US" sz="2800" b="1" u="sng" dirty="0">
                <a:solidFill>
                  <a:srgbClr val="FF0000"/>
                </a:solidFill>
                <a:latin typeface="Times New Roman" panose="02020603050405020304" pitchFamily="18" charset="0"/>
                <a:cs typeface="Times New Roman" panose="02020603050405020304" pitchFamily="18" charset="0"/>
              </a:rPr>
              <a:t> 10.8</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a:t>
            </a:r>
          </a:p>
        </p:txBody>
      </p:sp>
      <p:sp>
        <p:nvSpPr>
          <p:cNvPr id="33797" name="Text Box 40"/>
          <p:cNvSpPr txBox="1">
            <a:spLocks noChangeArrowheads="1"/>
          </p:cNvSpPr>
          <p:nvPr/>
        </p:nvSpPr>
        <p:spPr bwMode="auto">
          <a:xfrm>
            <a:off x="9205913" y="427355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a:solidFill>
                  <a:schemeClr val="bg1"/>
                </a:solidFill>
                <a:latin typeface=".VnArial" panose="020B7200000000000000" pitchFamily="34" charset="0"/>
              </a:rPr>
              <a:t>R</a:t>
            </a:r>
            <a:r>
              <a:rPr lang="en-US" altLang="vi-VN" sz="2400" baseline="-25000">
                <a:solidFill>
                  <a:schemeClr val="bg1"/>
                </a:solidFill>
                <a:latin typeface=".VnArial" panose="020B7200000000000000" pitchFamily="34" charset="0"/>
              </a:rPr>
              <a:t>2</a:t>
            </a:r>
            <a:r>
              <a:rPr lang="en-US" altLang="vi-VN" sz="2400">
                <a:solidFill>
                  <a:schemeClr val="bg1"/>
                </a:solidFill>
                <a:latin typeface=".VnArial" panose="020B7200000000000000" pitchFamily="34" charset="0"/>
              </a:rPr>
              <a:t>= 8</a:t>
            </a:r>
          </a:p>
        </p:txBody>
      </p:sp>
      <p:sp>
        <p:nvSpPr>
          <p:cNvPr id="15" name="Nút Hành động: Kết thúc 14">
            <a:hlinkClick r:id="" action="ppaction://hlinkshowjump?jump=lastslide" highlightClick="1"/>
          </p:cNvPr>
          <p:cNvSpPr/>
          <p:nvPr/>
        </p:nvSpPr>
        <p:spPr>
          <a:xfrm>
            <a:off x="11610975" y="6488113"/>
            <a:ext cx="581025" cy="36988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pic>
        <p:nvPicPr>
          <p:cNvPr id="33799" name="Picture 12" descr="Giải SBT Vật Lí 9 | Giải bài tập Sách bài tập Vật Lí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338" y="1376363"/>
            <a:ext cx="8510587"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ình Bầu dục 9"/>
          <p:cNvSpPr/>
          <p:nvPr/>
        </p:nvSpPr>
        <p:spPr>
          <a:xfrm>
            <a:off x="7065963" y="3530600"/>
            <a:ext cx="539750" cy="5286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extLst>
      <p:ext uri="{BB962C8B-B14F-4D97-AF65-F5344CB8AC3E}">
        <p14:creationId xmlns:p14="http://schemas.microsoft.com/office/powerpoint/2010/main" val="25013109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0"/>
          <p:cNvSpPr txBox="1">
            <a:spLocks noChangeArrowheads="1"/>
          </p:cNvSpPr>
          <p:nvPr/>
        </p:nvSpPr>
        <p:spPr bwMode="auto">
          <a:xfrm>
            <a:off x="9256713" y="4910138"/>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a:solidFill>
                  <a:schemeClr val="bg1"/>
                </a:solidFill>
                <a:latin typeface=".VnArial" panose="020B7200000000000000" pitchFamily="34" charset="0"/>
              </a:rPr>
              <a:t>R</a:t>
            </a:r>
            <a:r>
              <a:rPr lang="en-US" altLang="vi-VN" sz="2400" baseline="-25000">
                <a:solidFill>
                  <a:schemeClr val="bg1"/>
                </a:solidFill>
                <a:latin typeface=".VnArial" panose="020B7200000000000000" pitchFamily="34" charset="0"/>
              </a:rPr>
              <a:t>2</a:t>
            </a:r>
            <a:r>
              <a:rPr lang="en-US" altLang="vi-VN" sz="2400">
                <a:solidFill>
                  <a:schemeClr val="bg1"/>
                </a:solidFill>
                <a:latin typeface=".VnArial" panose="020B7200000000000000" pitchFamily="34" charset="0"/>
              </a:rPr>
              <a:t>= 8</a:t>
            </a:r>
          </a:p>
        </p:txBody>
      </p:sp>
      <p:sp>
        <p:nvSpPr>
          <p:cNvPr id="191533" name="Rectangle 45"/>
          <p:cNvSpPr>
            <a:spLocks noChangeArrowheads="1"/>
          </p:cNvSpPr>
          <p:nvPr/>
        </p:nvSpPr>
        <p:spPr bwMode="auto">
          <a:xfrm>
            <a:off x="4806950" y="-3175"/>
            <a:ext cx="3035300" cy="585788"/>
          </a:xfrm>
          <a:prstGeom prst="rect">
            <a:avLst/>
          </a:prstGeom>
          <a:solidFill>
            <a:schemeClr val="accent1">
              <a:lumMod val="75000"/>
            </a:schemeClr>
          </a:solidFill>
          <a:ln>
            <a:noFill/>
          </a:ln>
        </p:spPr>
        <p:txBody>
          <a:bodyPr anchor="ct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just" eaLnBrk="1" hangingPunct="1">
              <a:defRPr/>
            </a:pPr>
            <a:r>
              <a:rPr lang="en-US" sz="3200" b="1" dirty="0" smtClean="0">
                <a:solidFill>
                  <a:srgbClr val="FF0066"/>
                </a:solidFill>
                <a:latin typeface="Arial" panose="020B0604020202020204" pitchFamily="34" charset="0"/>
              </a:rPr>
              <a:t>BÀI TẬP SBT</a:t>
            </a:r>
            <a:endParaRPr lang="en-US" sz="3200" b="1" dirty="0">
              <a:solidFill>
                <a:srgbClr val="FF0066"/>
              </a:solidFill>
              <a:latin typeface="Arial" panose="020B0604020202020204" pitchFamily="34" charset="0"/>
            </a:endParaRPr>
          </a:p>
        </p:txBody>
      </p:sp>
      <p:sp>
        <p:nvSpPr>
          <p:cNvPr id="191535" name="Text Box 47"/>
          <p:cNvSpPr txBox="1">
            <a:spLocks noChangeArrowheads="1"/>
          </p:cNvSpPr>
          <p:nvPr/>
        </p:nvSpPr>
        <p:spPr bwMode="auto">
          <a:xfrm>
            <a:off x="1530350" y="592138"/>
            <a:ext cx="9580563" cy="523875"/>
          </a:xfrm>
          <a:prstGeom prst="rect">
            <a:avLst/>
          </a:prstGeom>
          <a:solidFill>
            <a:schemeClr val="accent2">
              <a:lumMod val="40000"/>
              <a:lumOff val="60000"/>
            </a:schemeClr>
          </a:solidFill>
          <a:ln>
            <a:noFill/>
          </a:ln>
        </p:spPr>
        <p:txBody>
          <a:bodyP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defRPr/>
            </a:pPr>
            <a:r>
              <a:rPr lang="en-US" sz="2800" b="1" u="sng" dirty="0" err="1">
                <a:solidFill>
                  <a:srgbClr val="FF0000"/>
                </a:solidFill>
                <a:latin typeface="Times New Roman" panose="02020603050405020304" pitchFamily="18" charset="0"/>
                <a:cs typeface="Times New Roman" panose="02020603050405020304" pitchFamily="18" charset="0"/>
              </a:rPr>
              <a:t>Bài</a:t>
            </a:r>
            <a:r>
              <a:rPr lang="en-US" sz="2800" b="1" u="sng" dirty="0">
                <a:solidFill>
                  <a:srgbClr val="FF0000"/>
                </a:solidFill>
                <a:latin typeface="Times New Roman" panose="02020603050405020304" pitchFamily="18" charset="0"/>
                <a:cs typeface="Times New Roman" panose="02020603050405020304" pitchFamily="18" charset="0"/>
              </a:rPr>
              <a:t> 10.9</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a:t>
            </a:r>
          </a:p>
        </p:txBody>
      </p:sp>
      <p:sp>
        <p:nvSpPr>
          <p:cNvPr id="35845" name="Text Box 40"/>
          <p:cNvSpPr txBox="1">
            <a:spLocks noChangeArrowheads="1"/>
          </p:cNvSpPr>
          <p:nvPr/>
        </p:nvSpPr>
        <p:spPr bwMode="auto">
          <a:xfrm>
            <a:off x="9205913" y="427355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a:solidFill>
                  <a:schemeClr val="bg1"/>
                </a:solidFill>
                <a:latin typeface=".VnArial" panose="020B7200000000000000" pitchFamily="34" charset="0"/>
              </a:rPr>
              <a:t>R</a:t>
            </a:r>
            <a:r>
              <a:rPr lang="en-US" altLang="vi-VN" sz="2400" baseline="-25000">
                <a:solidFill>
                  <a:schemeClr val="bg1"/>
                </a:solidFill>
                <a:latin typeface=".VnArial" panose="020B7200000000000000" pitchFamily="34" charset="0"/>
              </a:rPr>
              <a:t>2</a:t>
            </a:r>
            <a:r>
              <a:rPr lang="en-US" altLang="vi-VN" sz="2400">
                <a:solidFill>
                  <a:schemeClr val="bg1"/>
                </a:solidFill>
                <a:latin typeface=".VnArial" panose="020B7200000000000000" pitchFamily="34" charset="0"/>
              </a:rPr>
              <a:t>= 8</a:t>
            </a:r>
          </a:p>
        </p:txBody>
      </p:sp>
      <p:sp>
        <p:nvSpPr>
          <p:cNvPr id="15" name="Nút Hành động: Kết thúc 14">
            <a:hlinkClick r:id="" action="ppaction://hlinkshowjump?jump=lastslide" highlightClick="1"/>
          </p:cNvPr>
          <p:cNvSpPr/>
          <p:nvPr/>
        </p:nvSpPr>
        <p:spPr>
          <a:xfrm>
            <a:off x="11610975" y="6488113"/>
            <a:ext cx="581025" cy="36988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5847" name="Rectangle 1"/>
          <p:cNvSpPr>
            <a:spLocks noChangeArrowheads="1"/>
          </p:cNvSpPr>
          <p:nvPr/>
        </p:nvSpPr>
        <p:spPr bwMode="auto">
          <a:xfrm>
            <a:off x="1674813" y="1470025"/>
            <a:ext cx="96774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spcAft>
                <a:spcPts val="1200"/>
              </a:spcAft>
              <a:buFontTx/>
              <a:buNone/>
            </a:pPr>
            <a:r>
              <a:rPr lang="en-US" altLang="vi-VN" sz="2800">
                <a:solidFill>
                  <a:srgbClr val="00B050"/>
                </a:solidFill>
                <a:latin typeface="Times New Roman" panose="02020603050405020304" pitchFamily="18" charset="0"/>
                <a:cs typeface="Times New Roman" panose="02020603050405020304" pitchFamily="18" charset="0"/>
              </a:rPr>
              <a:t>A. Biến trở là điện trở có thể thay đổi trị số</a:t>
            </a:r>
            <a:endParaRPr lang="en-US" altLang="vi-VN" sz="280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spcAft>
                <a:spcPts val="1200"/>
              </a:spcAft>
              <a:buFontTx/>
              <a:buNone/>
            </a:pPr>
            <a:r>
              <a:rPr lang="en-US" altLang="vi-VN" sz="2800">
                <a:solidFill>
                  <a:srgbClr val="00B050"/>
                </a:solidFill>
                <a:latin typeface="Times New Roman" panose="02020603050405020304" pitchFamily="18" charset="0"/>
                <a:cs typeface="Times New Roman" panose="02020603050405020304" pitchFamily="18" charset="0"/>
              </a:rPr>
              <a:t>B. Biến trở là dụng cụ có thế được dùng để thay đổi cường độ dòng điện</a:t>
            </a:r>
            <a:endParaRPr lang="en-US" altLang="vi-VN" sz="2800">
              <a:solidFill>
                <a:srgbClr val="00B050"/>
              </a:solidFill>
              <a:latin typeface="Times New Roman" panose="02020603050405020304" pitchFamily="18" charset="0"/>
            </a:endParaRPr>
          </a:p>
          <a:p>
            <a:pPr algn="just">
              <a:spcBef>
                <a:spcPct val="0"/>
              </a:spcBef>
              <a:spcAft>
                <a:spcPts val="1200"/>
              </a:spcAft>
              <a:buFontTx/>
              <a:buNone/>
            </a:pPr>
            <a:r>
              <a:rPr lang="en-US" altLang="vi-VN" sz="2800">
                <a:solidFill>
                  <a:srgbClr val="00B050"/>
                </a:solidFill>
                <a:latin typeface="Times New Roman" panose="02020603050405020304" pitchFamily="18" charset="0"/>
                <a:cs typeface="Times New Roman" panose="02020603050405020304" pitchFamily="18" charset="0"/>
              </a:rPr>
              <a:t>C Biến trở là dụng cụ có thể được dùng để thay đổi hiệu điện thế giữa hai đầu dụng cụ điện.</a:t>
            </a:r>
            <a:endParaRPr lang="en-US" altLang="vi-VN" sz="2800">
              <a:solidFill>
                <a:srgbClr val="00B050"/>
              </a:solidFill>
              <a:latin typeface="Times New Roman" panose="02020603050405020304" pitchFamily="18" charset="0"/>
            </a:endParaRPr>
          </a:p>
          <a:p>
            <a:pPr algn="just">
              <a:spcBef>
                <a:spcPct val="0"/>
              </a:spcBef>
              <a:spcAft>
                <a:spcPts val="1200"/>
              </a:spcAft>
              <a:buFontTx/>
              <a:buNone/>
            </a:pPr>
            <a:r>
              <a:rPr lang="en-US" altLang="vi-VN" sz="2800">
                <a:solidFill>
                  <a:srgbClr val="00B050"/>
                </a:solidFill>
                <a:latin typeface="Times New Roman" panose="02020603050405020304" pitchFamily="18" charset="0"/>
                <a:cs typeface="Times New Roman" panose="02020603050405020304" pitchFamily="18" charset="0"/>
              </a:rPr>
              <a:t>D. Biến trở là dụng cụ có thể được dùng để đổi chiều dòng điện trong mạch</a:t>
            </a:r>
            <a:endParaRPr lang="en-US" altLang="vi-VN" sz="2800">
              <a:solidFill>
                <a:srgbClr val="00B050"/>
              </a:solidFill>
              <a:latin typeface="Times New Roman" panose="02020603050405020304" pitchFamily="18" charset="0"/>
            </a:endParaRPr>
          </a:p>
        </p:txBody>
      </p:sp>
      <p:sp>
        <p:nvSpPr>
          <p:cNvPr id="10" name="Hình Bầu dục 9"/>
          <p:cNvSpPr/>
          <p:nvPr/>
        </p:nvSpPr>
        <p:spPr>
          <a:xfrm>
            <a:off x="1674813" y="4010025"/>
            <a:ext cx="539750" cy="5286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extLst>
      <p:ext uri="{BB962C8B-B14F-4D97-AF65-F5344CB8AC3E}">
        <p14:creationId xmlns:p14="http://schemas.microsoft.com/office/powerpoint/2010/main" val="14518430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0"/>
          <p:cNvSpPr txBox="1">
            <a:spLocks noChangeArrowheads="1"/>
          </p:cNvSpPr>
          <p:nvPr/>
        </p:nvSpPr>
        <p:spPr bwMode="auto">
          <a:xfrm>
            <a:off x="9256713" y="4910138"/>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a:solidFill>
                  <a:schemeClr val="bg1"/>
                </a:solidFill>
                <a:latin typeface=".VnArial" panose="020B7200000000000000" pitchFamily="34" charset="0"/>
              </a:rPr>
              <a:t>R</a:t>
            </a:r>
            <a:r>
              <a:rPr lang="en-US" altLang="vi-VN" sz="2400" baseline="-25000">
                <a:solidFill>
                  <a:schemeClr val="bg1"/>
                </a:solidFill>
                <a:latin typeface=".VnArial" panose="020B7200000000000000" pitchFamily="34" charset="0"/>
              </a:rPr>
              <a:t>2</a:t>
            </a:r>
            <a:r>
              <a:rPr lang="en-US" altLang="vi-VN" sz="2400">
                <a:solidFill>
                  <a:schemeClr val="bg1"/>
                </a:solidFill>
                <a:latin typeface=".VnArial" panose="020B7200000000000000" pitchFamily="34" charset="0"/>
              </a:rPr>
              <a:t>= 8</a:t>
            </a:r>
          </a:p>
        </p:txBody>
      </p:sp>
      <p:sp>
        <p:nvSpPr>
          <p:cNvPr id="191533" name="Rectangle 45"/>
          <p:cNvSpPr>
            <a:spLocks noChangeArrowheads="1"/>
          </p:cNvSpPr>
          <p:nvPr/>
        </p:nvSpPr>
        <p:spPr bwMode="auto">
          <a:xfrm>
            <a:off x="4806950" y="-3175"/>
            <a:ext cx="3035300" cy="585788"/>
          </a:xfrm>
          <a:prstGeom prst="rect">
            <a:avLst/>
          </a:prstGeom>
          <a:solidFill>
            <a:schemeClr val="accent1">
              <a:lumMod val="75000"/>
            </a:schemeClr>
          </a:solidFill>
          <a:ln>
            <a:noFill/>
          </a:ln>
        </p:spPr>
        <p:txBody>
          <a:bodyPr anchor="ct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just" eaLnBrk="1" hangingPunct="1">
              <a:defRPr/>
            </a:pPr>
            <a:r>
              <a:rPr lang="en-US" sz="3200" b="1" dirty="0" smtClean="0">
                <a:solidFill>
                  <a:srgbClr val="FF0066"/>
                </a:solidFill>
                <a:latin typeface="Arial" panose="020B0604020202020204" pitchFamily="34" charset="0"/>
              </a:rPr>
              <a:t>BÀI TẬP SBT</a:t>
            </a:r>
            <a:endParaRPr lang="en-US" sz="3200" b="1" dirty="0">
              <a:solidFill>
                <a:srgbClr val="FF0066"/>
              </a:solidFill>
              <a:latin typeface="Arial" panose="020B0604020202020204" pitchFamily="34" charset="0"/>
            </a:endParaRPr>
          </a:p>
        </p:txBody>
      </p:sp>
      <p:sp>
        <p:nvSpPr>
          <p:cNvPr id="191535" name="Text Box 47"/>
          <p:cNvSpPr txBox="1">
            <a:spLocks noChangeArrowheads="1"/>
          </p:cNvSpPr>
          <p:nvPr/>
        </p:nvSpPr>
        <p:spPr bwMode="auto">
          <a:xfrm>
            <a:off x="747713" y="592138"/>
            <a:ext cx="10363200" cy="954087"/>
          </a:xfrm>
          <a:prstGeom prst="rect">
            <a:avLst/>
          </a:prstGeom>
          <a:solidFill>
            <a:schemeClr val="accent2">
              <a:lumMod val="40000"/>
              <a:lumOff val="60000"/>
            </a:schemeClr>
          </a:solidFill>
          <a:ln>
            <a:noFill/>
          </a:ln>
        </p:spPr>
        <p:txBody>
          <a:bodyP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defRPr/>
            </a:pPr>
            <a:r>
              <a:rPr lang="en-US" sz="2800" b="1" u="sng" dirty="0" err="1">
                <a:solidFill>
                  <a:srgbClr val="FF0000"/>
                </a:solidFill>
                <a:latin typeface="Times New Roman" panose="02020603050405020304" pitchFamily="18" charset="0"/>
                <a:cs typeface="Times New Roman" panose="02020603050405020304" pitchFamily="18" charset="0"/>
              </a:rPr>
              <a:t>Bài</a:t>
            </a:r>
            <a:r>
              <a:rPr lang="en-US" sz="2800" b="1" u="sng" dirty="0">
                <a:solidFill>
                  <a:srgbClr val="FF0000"/>
                </a:solidFill>
                <a:latin typeface="Times New Roman" panose="02020603050405020304" pitchFamily="18" charset="0"/>
                <a:cs typeface="Times New Roman" panose="02020603050405020304" pitchFamily="18" charset="0"/>
              </a:rPr>
              <a:t> 10.10</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a:t>
            </a:r>
          </a:p>
        </p:txBody>
      </p:sp>
      <p:sp>
        <p:nvSpPr>
          <p:cNvPr id="37893" name="Text Box 40"/>
          <p:cNvSpPr txBox="1">
            <a:spLocks noChangeArrowheads="1"/>
          </p:cNvSpPr>
          <p:nvPr/>
        </p:nvSpPr>
        <p:spPr bwMode="auto">
          <a:xfrm>
            <a:off x="9205913" y="427355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a:solidFill>
                  <a:schemeClr val="bg1"/>
                </a:solidFill>
                <a:latin typeface=".VnArial" panose="020B7200000000000000" pitchFamily="34" charset="0"/>
              </a:rPr>
              <a:t>R</a:t>
            </a:r>
            <a:r>
              <a:rPr lang="en-US" altLang="vi-VN" sz="2400" baseline="-25000">
                <a:solidFill>
                  <a:schemeClr val="bg1"/>
                </a:solidFill>
                <a:latin typeface=".VnArial" panose="020B7200000000000000" pitchFamily="34" charset="0"/>
              </a:rPr>
              <a:t>2</a:t>
            </a:r>
            <a:r>
              <a:rPr lang="en-US" altLang="vi-VN" sz="2400">
                <a:solidFill>
                  <a:schemeClr val="bg1"/>
                </a:solidFill>
                <a:latin typeface=".VnArial" panose="020B7200000000000000" pitchFamily="34" charset="0"/>
              </a:rPr>
              <a:t>= 8</a:t>
            </a:r>
          </a:p>
        </p:txBody>
      </p:sp>
      <p:sp>
        <p:nvSpPr>
          <p:cNvPr id="15" name="Nút Hành động: Kết thúc 14">
            <a:hlinkClick r:id="" action="ppaction://hlinkshowjump?jump=lastslide" highlightClick="1"/>
          </p:cNvPr>
          <p:cNvSpPr/>
          <p:nvPr/>
        </p:nvSpPr>
        <p:spPr>
          <a:xfrm>
            <a:off x="11610975" y="6488113"/>
            <a:ext cx="581025" cy="36988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7895" name="Rectangle 2"/>
          <p:cNvSpPr>
            <a:spLocks noChangeArrowheads="1"/>
          </p:cNvSpPr>
          <p:nvPr/>
        </p:nvSpPr>
        <p:spPr bwMode="auto">
          <a:xfrm>
            <a:off x="2001838" y="1944688"/>
            <a:ext cx="63246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4513"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spcAft>
                <a:spcPts val="1200"/>
              </a:spcAft>
              <a:buFontTx/>
              <a:buAutoNum type="alphaUcPeriod"/>
            </a:pPr>
            <a:r>
              <a:rPr lang="en-US" altLang="vi-VN" sz="2800">
                <a:solidFill>
                  <a:srgbClr val="0070C0"/>
                </a:solidFill>
                <a:cs typeface="Times New Roman" panose="02020603050405020304" pitchFamily="18" charset="0"/>
              </a:rPr>
              <a:t>Có giá trị 0                  </a:t>
            </a:r>
          </a:p>
          <a:p>
            <a:pPr algn="just">
              <a:lnSpc>
                <a:spcPct val="150000"/>
              </a:lnSpc>
              <a:spcBef>
                <a:spcPct val="0"/>
              </a:spcBef>
              <a:spcAft>
                <a:spcPts val="1200"/>
              </a:spcAft>
              <a:buFontTx/>
              <a:buAutoNum type="alphaUcPeriod"/>
            </a:pPr>
            <a:r>
              <a:rPr lang="en-US" altLang="vi-VN" sz="2800">
                <a:solidFill>
                  <a:srgbClr val="0070C0"/>
                </a:solidFill>
                <a:cs typeface="Times New Roman" panose="02020603050405020304" pitchFamily="18" charset="0"/>
              </a:rPr>
              <a:t>B. Có giá trị nhỏ</a:t>
            </a:r>
            <a:endParaRPr lang="en-US" altLang="vi-VN" sz="280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ct val="0"/>
              </a:spcBef>
              <a:spcAft>
                <a:spcPts val="1200"/>
              </a:spcAft>
              <a:buFontTx/>
              <a:buNone/>
            </a:pPr>
            <a:r>
              <a:rPr lang="en-US" altLang="vi-VN" sz="2800">
                <a:solidFill>
                  <a:srgbClr val="0070C0"/>
                </a:solidFill>
                <a:cs typeface="Times New Roman" panose="02020603050405020304" pitchFamily="18" charset="0"/>
              </a:rPr>
              <a:t>C. Có giá trị lớn               </a:t>
            </a:r>
          </a:p>
          <a:p>
            <a:pPr algn="just">
              <a:lnSpc>
                <a:spcPct val="150000"/>
              </a:lnSpc>
              <a:spcBef>
                <a:spcPct val="0"/>
              </a:spcBef>
              <a:spcAft>
                <a:spcPts val="1200"/>
              </a:spcAft>
              <a:buFontTx/>
              <a:buNone/>
            </a:pPr>
            <a:r>
              <a:rPr lang="en-US" altLang="vi-VN" sz="2800">
                <a:solidFill>
                  <a:srgbClr val="0070C0"/>
                </a:solidFill>
                <a:cs typeface="Times New Roman" panose="02020603050405020304" pitchFamily="18" charset="0"/>
              </a:rPr>
              <a:t>D. Có giá trị lớn nhất.</a:t>
            </a:r>
            <a:endParaRPr lang="en-US" altLang="vi-VN" sz="2800">
              <a:solidFill>
                <a:srgbClr val="0070C0"/>
              </a:solidFill>
              <a:latin typeface="Calibri" panose="020F0502020204030204" pitchFamily="34" charset="0"/>
            </a:endParaRPr>
          </a:p>
        </p:txBody>
      </p:sp>
      <p:sp>
        <p:nvSpPr>
          <p:cNvPr id="10" name="Hình Bầu dục 9"/>
          <p:cNvSpPr/>
          <p:nvPr/>
        </p:nvSpPr>
        <p:spPr>
          <a:xfrm>
            <a:off x="2001838" y="4467225"/>
            <a:ext cx="539750" cy="5286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extLst>
      <p:ext uri="{BB962C8B-B14F-4D97-AF65-F5344CB8AC3E}">
        <p14:creationId xmlns:p14="http://schemas.microsoft.com/office/powerpoint/2010/main" val="29288442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0"/>
          <p:cNvSpPr txBox="1">
            <a:spLocks noChangeArrowheads="1"/>
          </p:cNvSpPr>
          <p:nvPr/>
        </p:nvSpPr>
        <p:spPr bwMode="auto">
          <a:xfrm>
            <a:off x="9256713" y="4910138"/>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a:solidFill>
                  <a:schemeClr val="bg1"/>
                </a:solidFill>
                <a:latin typeface=".VnArial" panose="020B7200000000000000" pitchFamily="34" charset="0"/>
              </a:rPr>
              <a:t>R</a:t>
            </a:r>
            <a:r>
              <a:rPr lang="en-US" altLang="vi-VN" sz="2400" baseline="-25000">
                <a:solidFill>
                  <a:schemeClr val="bg1"/>
                </a:solidFill>
                <a:latin typeface=".VnArial" panose="020B7200000000000000" pitchFamily="34" charset="0"/>
              </a:rPr>
              <a:t>2</a:t>
            </a:r>
            <a:r>
              <a:rPr lang="en-US" altLang="vi-VN" sz="2400">
                <a:solidFill>
                  <a:schemeClr val="bg1"/>
                </a:solidFill>
                <a:latin typeface=".VnArial" panose="020B7200000000000000" pitchFamily="34" charset="0"/>
              </a:rPr>
              <a:t>= 8</a:t>
            </a:r>
          </a:p>
        </p:txBody>
      </p:sp>
      <p:sp>
        <p:nvSpPr>
          <p:cNvPr id="191533" name="Rectangle 45"/>
          <p:cNvSpPr>
            <a:spLocks noChangeArrowheads="1"/>
          </p:cNvSpPr>
          <p:nvPr/>
        </p:nvSpPr>
        <p:spPr bwMode="auto">
          <a:xfrm>
            <a:off x="4806950" y="-3175"/>
            <a:ext cx="3035300" cy="585788"/>
          </a:xfrm>
          <a:prstGeom prst="rect">
            <a:avLst/>
          </a:prstGeom>
          <a:solidFill>
            <a:schemeClr val="accent1">
              <a:lumMod val="75000"/>
            </a:schemeClr>
          </a:solidFill>
          <a:ln>
            <a:noFill/>
          </a:ln>
        </p:spPr>
        <p:txBody>
          <a:bodyPr anchor="ct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just" eaLnBrk="1" hangingPunct="1">
              <a:defRPr/>
            </a:pPr>
            <a:r>
              <a:rPr lang="en-US" sz="3200" b="1" dirty="0" smtClean="0">
                <a:solidFill>
                  <a:srgbClr val="FF0066"/>
                </a:solidFill>
                <a:latin typeface="Arial" panose="020B0604020202020204" pitchFamily="34" charset="0"/>
              </a:rPr>
              <a:t>BÀI TẬP SBT</a:t>
            </a:r>
            <a:endParaRPr lang="en-US" sz="3200" b="1" dirty="0">
              <a:solidFill>
                <a:srgbClr val="FF0066"/>
              </a:solidFill>
              <a:latin typeface="Arial" panose="020B0604020202020204" pitchFamily="34" charset="0"/>
            </a:endParaRPr>
          </a:p>
        </p:txBody>
      </p:sp>
      <p:sp>
        <p:nvSpPr>
          <p:cNvPr id="191535" name="Text Box 47"/>
          <p:cNvSpPr txBox="1">
            <a:spLocks noChangeArrowheads="1"/>
          </p:cNvSpPr>
          <p:nvPr/>
        </p:nvSpPr>
        <p:spPr bwMode="auto">
          <a:xfrm>
            <a:off x="747713" y="592138"/>
            <a:ext cx="10723562" cy="954087"/>
          </a:xfrm>
          <a:prstGeom prst="rect">
            <a:avLst/>
          </a:prstGeom>
          <a:solidFill>
            <a:schemeClr val="accent2">
              <a:lumMod val="40000"/>
              <a:lumOff val="60000"/>
            </a:schemeClr>
          </a:solidFill>
          <a:ln>
            <a:noFill/>
          </a:ln>
        </p:spPr>
        <p:txBody>
          <a:bodyP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defRPr/>
            </a:pPr>
            <a:r>
              <a:rPr lang="en-US" sz="2800" b="1" u="sng" dirty="0" err="1">
                <a:solidFill>
                  <a:srgbClr val="FF0000"/>
                </a:solidFill>
                <a:latin typeface="Times New Roman" panose="02020603050405020304" pitchFamily="18" charset="0"/>
                <a:cs typeface="Times New Roman" panose="02020603050405020304" pitchFamily="18" charset="0"/>
              </a:rPr>
              <a:t>Bài</a:t>
            </a:r>
            <a:r>
              <a:rPr lang="en-US" sz="2800" b="1" u="sng" dirty="0">
                <a:solidFill>
                  <a:srgbClr val="FF0000"/>
                </a:solidFill>
                <a:latin typeface="Times New Roman" panose="02020603050405020304" pitchFamily="18" charset="0"/>
                <a:cs typeface="Times New Roman" panose="02020603050405020304" pitchFamily="18" charset="0"/>
              </a:rPr>
              <a:t> 10.11:</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30Ω – 2,5A.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endParaRPr lang="en-US" sz="2800" dirty="0">
              <a:latin typeface="Times New Roman" panose="02020603050405020304" pitchFamily="18" charset="0"/>
              <a:cs typeface="Times New Roman" panose="02020603050405020304" pitchFamily="18" charset="0"/>
            </a:endParaRPr>
          </a:p>
        </p:txBody>
      </p:sp>
      <p:sp>
        <p:nvSpPr>
          <p:cNvPr id="39941" name="Text Box 40"/>
          <p:cNvSpPr txBox="1">
            <a:spLocks noChangeArrowheads="1"/>
          </p:cNvSpPr>
          <p:nvPr/>
        </p:nvSpPr>
        <p:spPr bwMode="auto">
          <a:xfrm>
            <a:off x="9205913" y="427355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a:solidFill>
                  <a:schemeClr val="bg1"/>
                </a:solidFill>
                <a:latin typeface=".VnArial" panose="020B7200000000000000" pitchFamily="34" charset="0"/>
              </a:rPr>
              <a:t>R</a:t>
            </a:r>
            <a:r>
              <a:rPr lang="en-US" altLang="vi-VN" sz="2400" baseline="-25000">
                <a:solidFill>
                  <a:schemeClr val="bg1"/>
                </a:solidFill>
                <a:latin typeface=".VnArial" panose="020B7200000000000000" pitchFamily="34" charset="0"/>
              </a:rPr>
              <a:t>2</a:t>
            </a:r>
            <a:r>
              <a:rPr lang="en-US" altLang="vi-VN" sz="2400">
                <a:solidFill>
                  <a:schemeClr val="bg1"/>
                </a:solidFill>
                <a:latin typeface=".VnArial" panose="020B7200000000000000" pitchFamily="34" charset="0"/>
              </a:rPr>
              <a:t>= 8</a:t>
            </a:r>
          </a:p>
        </p:txBody>
      </p:sp>
      <p:sp>
        <p:nvSpPr>
          <p:cNvPr id="15" name="Nút Hành động: Kết thúc 14">
            <a:hlinkClick r:id="" action="ppaction://hlinkshowjump?jump=lastslide" highlightClick="1"/>
          </p:cNvPr>
          <p:cNvSpPr/>
          <p:nvPr/>
        </p:nvSpPr>
        <p:spPr>
          <a:xfrm>
            <a:off x="11610975" y="6488113"/>
            <a:ext cx="581025" cy="36988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9943" name="Rectangle 1"/>
          <p:cNvSpPr>
            <a:spLocks noChangeArrowheads="1"/>
          </p:cNvSpPr>
          <p:nvPr/>
        </p:nvSpPr>
        <p:spPr bwMode="auto">
          <a:xfrm>
            <a:off x="1419225" y="1839913"/>
            <a:ext cx="98107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spcAft>
                <a:spcPts val="1200"/>
              </a:spcAft>
              <a:buFontTx/>
              <a:buNone/>
            </a:pPr>
            <a:r>
              <a:rPr lang="en-US" altLang="vi-VN" sz="2800">
                <a:solidFill>
                  <a:srgbClr val="00B050"/>
                </a:solidFill>
                <a:latin typeface="Times New Roman" panose="02020603050405020304" pitchFamily="18" charset="0"/>
                <a:cs typeface="Times New Roman" panose="02020603050405020304" pitchFamily="18" charset="0"/>
              </a:rPr>
              <a:t>A. Biến trở có điện trở nhỏ nhất là 30Ω và chịu được dòng điện có cường độ nhỏ nhất là 2,5A</a:t>
            </a:r>
            <a:endParaRPr lang="en-US" altLang="vi-VN" sz="280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spcAft>
                <a:spcPts val="1200"/>
              </a:spcAft>
              <a:buFontTx/>
              <a:buNone/>
            </a:pPr>
            <a:r>
              <a:rPr lang="en-US" altLang="vi-VN" sz="2800">
                <a:solidFill>
                  <a:srgbClr val="00B050"/>
                </a:solidFill>
                <a:latin typeface="Times New Roman" panose="02020603050405020304" pitchFamily="18" charset="0"/>
                <a:cs typeface="Times New Roman" panose="02020603050405020304" pitchFamily="18" charset="0"/>
              </a:rPr>
              <a:t>B. Biến trở có điện trở nhỏ nhất là 30Ω và chịu được dòng điện có cường độ lớn nhất là 2,5A</a:t>
            </a:r>
            <a:endParaRPr lang="en-US" altLang="vi-VN" sz="2800">
              <a:solidFill>
                <a:srgbClr val="00B050"/>
              </a:solidFill>
              <a:latin typeface="Times New Roman" panose="02020603050405020304" pitchFamily="18" charset="0"/>
            </a:endParaRPr>
          </a:p>
          <a:p>
            <a:pPr algn="just">
              <a:spcBef>
                <a:spcPct val="0"/>
              </a:spcBef>
              <a:spcAft>
                <a:spcPts val="1200"/>
              </a:spcAft>
              <a:buFontTx/>
              <a:buNone/>
            </a:pPr>
            <a:r>
              <a:rPr lang="en-US" altLang="vi-VN" sz="2800">
                <a:solidFill>
                  <a:srgbClr val="00B050"/>
                </a:solidFill>
                <a:latin typeface="Times New Roman" panose="02020603050405020304" pitchFamily="18" charset="0"/>
                <a:cs typeface="Times New Roman" panose="02020603050405020304" pitchFamily="18" charset="0"/>
              </a:rPr>
              <a:t>C. Biến trở có điện trở lớn nhất là 30Ω và chịu được dòng điện có cường độ lớn nhất là 2,5A</a:t>
            </a:r>
            <a:endParaRPr lang="en-US" altLang="vi-VN" sz="2800">
              <a:solidFill>
                <a:srgbClr val="00B050"/>
              </a:solidFill>
              <a:latin typeface="Times New Roman" panose="02020603050405020304" pitchFamily="18" charset="0"/>
            </a:endParaRPr>
          </a:p>
          <a:p>
            <a:pPr algn="just">
              <a:spcBef>
                <a:spcPct val="0"/>
              </a:spcBef>
              <a:spcAft>
                <a:spcPts val="1200"/>
              </a:spcAft>
              <a:buFontTx/>
              <a:buNone/>
            </a:pPr>
            <a:r>
              <a:rPr lang="en-US" altLang="vi-VN" sz="2800">
                <a:solidFill>
                  <a:srgbClr val="00B050"/>
                </a:solidFill>
                <a:latin typeface="Times New Roman" panose="02020603050405020304" pitchFamily="18" charset="0"/>
                <a:cs typeface="Times New Roman" panose="02020603050405020304" pitchFamily="18" charset="0"/>
              </a:rPr>
              <a:t>D. Biến trở có điện trở lớn nhất là 30Ω và chịu được dòng điện có cường độ nhỏ nhất là 2,5A</a:t>
            </a:r>
            <a:endParaRPr lang="en-US" altLang="vi-VN" sz="2800">
              <a:solidFill>
                <a:srgbClr val="00B050"/>
              </a:solidFill>
              <a:latin typeface="Times New Roman" panose="02020603050405020304" pitchFamily="18" charset="0"/>
            </a:endParaRPr>
          </a:p>
        </p:txBody>
      </p:sp>
      <p:sp>
        <p:nvSpPr>
          <p:cNvPr id="10" name="Hình Bầu dục 9"/>
          <p:cNvSpPr/>
          <p:nvPr/>
        </p:nvSpPr>
        <p:spPr>
          <a:xfrm>
            <a:off x="1419225" y="3840163"/>
            <a:ext cx="539750" cy="5302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extLst>
      <p:ext uri="{BB962C8B-B14F-4D97-AF65-F5344CB8AC3E}">
        <p14:creationId xmlns:p14="http://schemas.microsoft.com/office/powerpoint/2010/main" val="30228134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33" name="Rectangle 45"/>
          <p:cNvSpPr>
            <a:spLocks noChangeArrowheads="1"/>
          </p:cNvSpPr>
          <p:nvPr/>
        </p:nvSpPr>
        <p:spPr bwMode="auto">
          <a:xfrm>
            <a:off x="4806950" y="-3175"/>
            <a:ext cx="3035300" cy="585788"/>
          </a:xfrm>
          <a:prstGeom prst="rect">
            <a:avLst/>
          </a:prstGeom>
          <a:solidFill>
            <a:schemeClr val="accent1">
              <a:lumMod val="75000"/>
            </a:schemeClr>
          </a:solidFill>
          <a:ln>
            <a:noFill/>
          </a:ln>
        </p:spPr>
        <p:txBody>
          <a:bodyPr anchor="ct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just" eaLnBrk="1" hangingPunct="1">
              <a:defRPr/>
            </a:pPr>
            <a:r>
              <a:rPr lang="en-US" sz="3200" b="1" dirty="0" smtClean="0">
                <a:solidFill>
                  <a:srgbClr val="FF0066"/>
                </a:solidFill>
                <a:latin typeface="Arial" panose="020B0604020202020204" pitchFamily="34" charset="0"/>
              </a:rPr>
              <a:t>BÀI TẬP SBT</a:t>
            </a:r>
            <a:endParaRPr lang="en-US" sz="3200" b="1" dirty="0">
              <a:solidFill>
                <a:srgbClr val="FF0066"/>
              </a:solidFill>
              <a:latin typeface="Arial" panose="020B0604020202020204" pitchFamily="34" charset="0"/>
            </a:endParaRPr>
          </a:p>
        </p:txBody>
      </p:sp>
      <p:sp>
        <p:nvSpPr>
          <p:cNvPr id="191535" name="Text Box 47"/>
          <p:cNvSpPr txBox="1">
            <a:spLocks noChangeArrowheads="1"/>
          </p:cNvSpPr>
          <p:nvPr/>
        </p:nvSpPr>
        <p:spPr bwMode="auto">
          <a:xfrm>
            <a:off x="735013" y="592138"/>
            <a:ext cx="11026775" cy="1570037"/>
          </a:xfrm>
          <a:prstGeom prst="rect">
            <a:avLst/>
          </a:prstGeom>
          <a:solidFill>
            <a:schemeClr val="accent2">
              <a:lumMod val="40000"/>
              <a:lumOff val="60000"/>
            </a:schemeClr>
          </a:solidFill>
          <a:ln>
            <a:noFill/>
          </a:ln>
        </p:spPr>
        <p:txBody>
          <a:bodyP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defRPr/>
            </a:pPr>
            <a:r>
              <a:rPr lang="en-US" sz="2400" b="1" u="sng" dirty="0" err="1">
                <a:solidFill>
                  <a:srgbClr val="FF0000"/>
                </a:solidFill>
                <a:latin typeface="Times New Roman" panose="02020603050405020304" pitchFamily="18" charset="0"/>
                <a:cs typeface="Times New Roman" panose="02020603050405020304" pitchFamily="18" charset="0"/>
              </a:rPr>
              <a:t>Bài</a:t>
            </a:r>
            <a:r>
              <a:rPr lang="en-US" sz="2400" b="1" u="sng" dirty="0">
                <a:solidFill>
                  <a:srgbClr val="FF0000"/>
                </a:solidFill>
                <a:latin typeface="Times New Roman" panose="02020603050405020304" pitchFamily="18" charset="0"/>
                <a:cs typeface="Times New Roman" panose="02020603050405020304" pitchFamily="18" charset="0"/>
              </a:rPr>
              <a:t> 10.12: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3V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0,32A. </a:t>
            </a:r>
            <a:r>
              <a:rPr lang="en-US" sz="2400" dirty="0" err="1">
                <a:latin typeface="Times New Roman" panose="02020603050405020304" pitchFamily="18" charset="0"/>
                <a:cs typeface="Times New Roman" panose="02020603050405020304" pitchFamily="18" charset="0"/>
              </a:rPr>
              <a:t>Mắc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12V.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a:t>
            </a:r>
          </a:p>
        </p:txBody>
      </p:sp>
      <p:sp>
        <p:nvSpPr>
          <p:cNvPr id="8" name="Text Box 40"/>
          <p:cNvSpPr txBox="1">
            <a:spLocks noChangeArrowheads="1"/>
          </p:cNvSpPr>
          <p:nvPr/>
        </p:nvSpPr>
        <p:spPr bwMode="auto">
          <a:xfrm>
            <a:off x="3656013" y="3343275"/>
            <a:ext cx="33988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0070C0"/>
                </a:solidFill>
                <a:latin typeface=".VnArial" panose="020B7200000000000000" pitchFamily="34" charset="0"/>
              </a:rPr>
              <a:t>I= I</a:t>
            </a:r>
            <a:r>
              <a:rPr lang="en-US" altLang="vi-VN" sz="2800" b="1" baseline="-25000">
                <a:solidFill>
                  <a:srgbClr val="0070C0"/>
                </a:solidFill>
                <a:latin typeface=".VnArial" panose="020B7200000000000000" pitchFamily="34" charset="0"/>
              </a:rPr>
              <a:t>Đ</a:t>
            </a:r>
            <a:r>
              <a:rPr lang="en-US" altLang="vi-VN" sz="2800" b="1">
                <a:solidFill>
                  <a:srgbClr val="0070C0"/>
                </a:solidFill>
                <a:latin typeface=".VnArial" panose="020B7200000000000000" pitchFamily="34" charset="0"/>
              </a:rPr>
              <a:t>= I</a:t>
            </a:r>
            <a:r>
              <a:rPr lang="en-US" altLang="vi-VN" sz="2800" b="1" baseline="-25000">
                <a:solidFill>
                  <a:srgbClr val="0070C0"/>
                </a:solidFill>
                <a:latin typeface=".VnArial" panose="020B7200000000000000" pitchFamily="34" charset="0"/>
              </a:rPr>
              <a:t>b</a:t>
            </a:r>
            <a:r>
              <a:rPr lang="en-US" altLang="vi-VN" sz="2800" b="1">
                <a:solidFill>
                  <a:srgbClr val="0070C0"/>
                </a:solidFill>
                <a:latin typeface=".VnArial" panose="020B7200000000000000" pitchFamily="34" charset="0"/>
              </a:rPr>
              <a:t> =0,32A</a:t>
            </a:r>
          </a:p>
        </p:txBody>
      </p:sp>
      <p:sp>
        <p:nvSpPr>
          <p:cNvPr id="41989" name="Text Box 63"/>
          <p:cNvSpPr txBox="1">
            <a:spLocks noChangeArrowheads="1"/>
          </p:cNvSpPr>
          <p:nvPr/>
        </p:nvSpPr>
        <p:spPr bwMode="auto">
          <a:xfrm>
            <a:off x="735013" y="2162175"/>
            <a:ext cx="1833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Tóm tắt:</a:t>
            </a:r>
          </a:p>
        </p:txBody>
      </p:sp>
      <p:cxnSp>
        <p:nvCxnSpPr>
          <p:cNvPr id="11" name="Đường nối Thẳng 10"/>
          <p:cNvCxnSpPr/>
          <p:nvPr/>
        </p:nvCxnSpPr>
        <p:spPr>
          <a:xfrm>
            <a:off x="3363913" y="2066925"/>
            <a:ext cx="0" cy="4791075"/>
          </a:xfrm>
          <a:prstGeom prst="line">
            <a:avLst/>
          </a:prstGeom>
          <a:ln w="28575"/>
        </p:spPr>
        <p:style>
          <a:lnRef idx="1">
            <a:schemeClr val="dk1"/>
          </a:lnRef>
          <a:fillRef idx="0">
            <a:schemeClr val="dk1"/>
          </a:fillRef>
          <a:effectRef idx="0">
            <a:schemeClr val="dk1"/>
          </a:effectRef>
          <a:fontRef idx="minor">
            <a:schemeClr val="tx1"/>
          </a:fontRef>
        </p:style>
      </p:cxnSp>
      <p:sp>
        <p:nvSpPr>
          <p:cNvPr id="41991" name="Text Box 63"/>
          <p:cNvSpPr txBox="1">
            <a:spLocks noChangeArrowheads="1"/>
          </p:cNvSpPr>
          <p:nvPr/>
        </p:nvSpPr>
        <p:spPr bwMode="auto">
          <a:xfrm>
            <a:off x="3443288" y="2162175"/>
            <a:ext cx="1003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Giải:</a:t>
            </a:r>
          </a:p>
        </p:txBody>
      </p:sp>
      <p:sp>
        <p:nvSpPr>
          <p:cNvPr id="15" name="Nút Hành động: Kết thúc 14">
            <a:hlinkClick r:id="" action="ppaction://hlinkshowjump?jump=lastslide" highlightClick="1"/>
          </p:cNvPr>
          <p:cNvSpPr/>
          <p:nvPr/>
        </p:nvSpPr>
        <p:spPr>
          <a:xfrm>
            <a:off x="11610975" y="6488113"/>
            <a:ext cx="581025" cy="36988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4" name="Rectangle 3"/>
          <p:cNvSpPr>
            <a:spLocks noChangeArrowheads="1"/>
          </p:cNvSpPr>
          <p:nvPr/>
        </p:nvSpPr>
        <p:spPr bwMode="auto">
          <a:xfrm>
            <a:off x="750888" y="2711450"/>
            <a:ext cx="19018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ts val="1800"/>
              </a:lnSpc>
              <a:spcBef>
                <a:spcPct val="0"/>
              </a:spcBef>
              <a:spcAft>
                <a:spcPts val="1200"/>
              </a:spcAft>
              <a:buFontTx/>
              <a:buNone/>
            </a:pPr>
            <a:r>
              <a:rPr lang="en-US" altLang="vi-VN" sz="1800" b="1">
                <a:solidFill>
                  <a:srgbClr val="0070C0"/>
                </a:solidFill>
                <a:cs typeface="Times New Roman" panose="02020603050405020304" pitchFamily="18" charset="0"/>
              </a:rPr>
              <a:t>U</a:t>
            </a:r>
            <a:r>
              <a:rPr lang="en-US" altLang="vi-VN" sz="1100" b="1" baseline="-25000">
                <a:solidFill>
                  <a:srgbClr val="0070C0"/>
                </a:solidFill>
                <a:cs typeface="Times New Roman" panose="02020603050405020304" pitchFamily="18" charset="0"/>
              </a:rPr>
              <a:t> đm</a:t>
            </a:r>
            <a:r>
              <a:rPr lang="en-US" altLang="vi-VN" sz="1800" b="1" baseline="-25000">
                <a:solidFill>
                  <a:srgbClr val="0070C0"/>
                </a:solidFill>
                <a:cs typeface="Times New Roman" panose="02020603050405020304" pitchFamily="18" charset="0"/>
              </a:rPr>
              <a:t>Đ</a:t>
            </a:r>
            <a:r>
              <a:rPr lang="en-US" altLang="vi-VN" sz="1800" b="1">
                <a:solidFill>
                  <a:srgbClr val="0070C0"/>
                </a:solidFill>
                <a:cs typeface="Times New Roman" panose="02020603050405020304" pitchFamily="18" charset="0"/>
              </a:rPr>
              <a:t> = 3V</a:t>
            </a:r>
            <a:endParaRPr lang="en-US" altLang="vi-VN" sz="1600" b="1">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ct val="0"/>
              </a:spcBef>
              <a:spcAft>
                <a:spcPts val="1200"/>
              </a:spcAft>
              <a:buFontTx/>
              <a:buNone/>
            </a:pPr>
            <a:r>
              <a:rPr lang="en-US" altLang="vi-VN" sz="1800" b="1">
                <a:solidFill>
                  <a:srgbClr val="0070C0"/>
                </a:solidFill>
                <a:cs typeface="Times New Roman" panose="02020603050405020304" pitchFamily="18" charset="0"/>
              </a:rPr>
              <a:t>I</a:t>
            </a:r>
            <a:r>
              <a:rPr lang="en-US" altLang="vi-VN" sz="1100" b="1" baseline="-25000">
                <a:solidFill>
                  <a:srgbClr val="0070C0"/>
                </a:solidFill>
                <a:cs typeface="Times New Roman" panose="02020603050405020304" pitchFamily="18" charset="0"/>
              </a:rPr>
              <a:t> đm</a:t>
            </a:r>
            <a:r>
              <a:rPr lang="en-US" altLang="vi-VN" sz="1800" b="1" baseline="-25000">
                <a:solidFill>
                  <a:srgbClr val="0070C0"/>
                </a:solidFill>
                <a:cs typeface="Times New Roman" panose="02020603050405020304" pitchFamily="18" charset="0"/>
              </a:rPr>
              <a:t>Đ</a:t>
            </a:r>
            <a:r>
              <a:rPr lang="en-US" altLang="vi-VN" sz="1800" b="1">
                <a:solidFill>
                  <a:srgbClr val="0070C0"/>
                </a:solidFill>
                <a:cs typeface="Times New Roman" panose="02020603050405020304" pitchFamily="18" charset="0"/>
              </a:rPr>
              <a:t> = 0,32A</a:t>
            </a:r>
            <a:endParaRPr lang="en-US" altLang="vi-VN" sz="1600" b="1">
              <a:solidFill>
                <a:srgbClr val="0070C0"/>
              </a:solidFill>
              <a:latin typeface="Calibri" panose="020F0502020204030204" pitchFamily="34" charset="0"/>
            </a:endParaRPr>
          </a:p>
          <a:p>
            <a:pPr algn="just">
              <a:lnSpc>
                <a:spcPts val="1800"/>
              </a:lnSpc>
              <a:spcBef>
                <a:spcPct val="0"/>
              </a:spcBef>
              <a:spcAft>
                <a:spcPts val="1200"/>
              </a:spcAft>
              <a:buFontTx/>
              <a:buNone/>
            </a:pPr>
            <a:r>
              <a:rPr lang="en-US" altLang="vi-VN" sz="1800" b="1">
                <a:solidFill>
                  <a:srgbClr val="0070C0"/>
                </a:solidFill>
                <a:cs typeface="Times New Roman" panose="02020603050405020304" pitchFamily="18" charset="0"/>
              </a:rPr>
              <a:t>U = 12V</a:t>
            </a:r>
            <a:endParaRPr lang="en-US" altLang="vi-VN" sz="1600" b="1">
              <a:solidFill>
                <a:srgbClr val="0070C0"/>
              </a:solidFill>
              <a:latin typeface="Calibri" panose="020F0502020204030204" pitchFamily="34" charset="0"/>
            </a:endParaRPr>
          </a:p>
          <a:p>
            <a:pPr algn="just">
              <a:lnSpc>
                <a:spcPts val="1800"/>
              </a:lnSpc>
              <a:spcBef>
                <a:spcPct val="0"/>
              </a:spcBef>
              <a:spcAft>
                <a:spcPts val="1200"/>
              </a:spcAft>
              <a:buFontTx/>
              <a:buNone/>
            </a:pPr>
            <a:r>
              <a:rPr lang="nl-NL" altLang="vi-VN" sz="1800" b="1">
                <a:solidFill>
                  <a:srgbClr val="FF0000"/>
                </a:solidFill>
                <a:cs typeface="Times New Roman" panose="02020603050405020304" pitchFamily="18" charset="0"/>
              </a:rPr>
              <a:t>R</a:t>
            </a:r>
            <a:r>
              <a:rPr lang="nl-NL" altLang="vi-VN" sz="1100" b="1" baseline="-25000">
                <a:solidFill>
                  <a:srgbClr val="FF0000"/>
                </a:solidFill>
                <a:cs typeface="Times New Roman" panose="02020603050405020304" pitchFamily="18" charset="0"/>
              </a:rPr>
              <a:t>b </a:t>
            </a:r>
            <a:r>
              <a:rPr lang="nl-NL" altLang="vi-VN" sz="1800" b="1">
                <a:solidFill>
                  <a:srgbClr val="FF0000"/>
                </a:solidFill>
                <a:cs typeface="Times New Roman" panose="02020603050405020304" pitchFamily="18" charset="0"/>
              </a:rPr>
              <a:t>= ?</a:t>
            </a:r>
            <a:endParaRPr lang="en-US" altLang="vi-VN" sz="1600" b="1">
              <a:solidFill>
                <a:srgbClr val="FF0000"/>
              </a:solidFill>
              <a:latin typeface="Calibri" panose="020F0502020204030204" pitchFamily="34" charset="0"/>
            </a:endParaRPr>
          </a:p>
        </p:txBody>
      </p:sp>
      <p:sp>
        <p:nvSpPr>
          <p:cNvPr id="5" name="Rectangle 4"/>
          <p:cNvSpPr>
            <a:spLocks noChangeArrowheads="1"/>
          </p:cNvSpPr>
          <p:nvPr/>
        </p:nvSpPr>
        <p:spPr bwMode="auto">
          <a:xfrm>
            <a:off x="5861050" y="5948363"/>
            <a:ext cx="3263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800" b="1">
                <a:solidFill>
                  <a:srgbClr val="0070C0"/>
                </a:solidFill>
                <a:latin typeface="Times New Roman" panose="02020603050405020304" pitchFamily="18" charset="0"/>
                <a:cs typeface="Times New Roman" panose="02020603050405020304" pitchFamily="18" charset="0"/>
              </a:rPr>
              <a:t>= 37,5 – 9,375</a:t>
            </a:r>
          </a:p>
        </p:txBody>
      </p:sp>
      <p:sp>
        <p:nvSpPr>
          <p:cNvPr id="3" name="Hình chữ nhật 2"/>
          <p:cNvSpPr>
            <a:spLocks noChangeArrowheads="1"/>
          </p:cNvSpPr>
          <p:nvPr/>
        </p:nvSpPr>
        <p:spPr bwMode="auto">
          <a:xfrm>
            <a:off x="4525963" y="2238375"/>
            <a:ext cx="1050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ts val="1800"/>
              </a:lnSpc>
              <a:spcBef>
                <a:spcPct val="0"/>
              </a:spcBef>
              <a:spcAft>
                <a:spcPts val="1200"/>
              </a:spcAft>
              <a:buFontTx/>
              <a:buNone/>
            </a:pPr>
            <a:r>
              <a:rPr lang="en-US" altLang="vi-VN" sz="1800" b="1">
                <a:solidFill>
                  <a:srgbClr val="0070C0"/>
                </a:solidFill>
                <a:cs typeface="Times New Roman" panose="02020603050405020304" pitchFamily="18" charset="0"/>
              </a:rPr>
              <a:t>R</a:t>
            </a:r>
            <a:r>
              <a:rPr lang="en-US" altLang="vi-VN" sz="1100" b="1" baseline="-25000">
                <a:solidFill>
                  <a:srgbClr val="0070C0"/>
                </a:solidFill>
                <a:cs typeface="Times New Roman" panose="02020603050405020304" pitchFamily="18" charset="0"/>
              </a:rPr>
              <a:t>Đ</a:t>
            </a:r>
            <a:r>
              <a:rPr lang="en-US" altLang="vi-VN" sz="1800" b="1">
                <a:solidFill>
                  <a:srgbClr val="0070C0"/>
                </a:solidFill>
                <a:cs typeface="Times New Roman" panose="02020603050405020304" pitchFamily="18" charset="0"/>
              </a:rPr>
              <a:t> nt </a:t>
            </a:r>
            <a:r>
              <a:rPr lang="nl-NL" altLang="vi-VN" sz="1800" b="1">
                <a:solidFill>
                  <a:srgbClr val="0070C0"/>
                </a:solidFill>
                <a:cs typeface="Times New Roman" panose="02020603050405020304" pitchFamily="18" charset="0"/>
              </a:rPr>
              <a:t>R</a:t>
            </a:r>
            <a:r>
              <a:rPr lang="nl-NL" altLang="vi-VN" sz="1100" b="1" baseline="-25000">
                <a:solidFill>
                  <a:srgbClr val="0070C0"/>
                </a:solidFill>
                <a:cs typeface="Times New Roman" panose="02020603050405020304" pitchFamily="18" charset="0"/>
              </a:rPr>
              <a:t>b</a:t>
            </a:r>
          </a:p>
        </p:txBody>
      </p:sp>
      <p:sp>
        <p:nvSpPr>
          <p:cNvPr id="6" name="Hình chữ nhật 5"/>
          <p:cNvSpPr>
            <a:spLocks noChangeArrowheads="1"/>
          </p:cNvSpPr>
          <p:nvPr/>
        </p:nvSpPr>
        <p:spPr bwMode="auto">
          <a:xfrm>
            <a:off x="3443288" y="2616200"/>
            <a:ext cx="309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400" b="1">
                <a:solidFill>
                  <a:srgbClr val="0070C0"/>
                </a:solidFill>
                <a:latin typeface="Times New Roman" panose="02020603050405020304" pitchFamily="18" charset="0"/>
                <a:cs typeface="Times New Roman" panose="02020603050405020304" pitchFamily="18" charset="0"/>
              </a:rPr>
              <a:t>Đèn sáng bình thường</a:t>
            </a:r>
            <a:endParaRPr lang="vi-VN" altLang="vi-VN" sz="2400" b="1">
              <a:solidFill>
                <a:srgbClr val="0070C0"/>
              </a:solidFill>
            </a:endParaRPr>
          </a:p>
        </p:txBody>
      </p:sp>
      <p:sp>
        <p:nvSpPr>
          <p:cNvPr id="7" name="Hình chữ nhật 6"/>
          <p:cNvSpPr>
            <a:spLocks noChangeArrowheads="1"/>
          </p:cNvSpPr>
          <p:nvPr/>
        </p:nvSpPr>
        <p:spPr bwMode="auto">
          <a:xfrm>
            <a:off x="6381750" y="2687638"/>
            <a:ext cx="2921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ts val="1800"/>
              </a:lnSpc>
              <a:spcBef>
                <a:spcPct val="0"/>
              </a:spcBef>
              <a:spcAft>
                <a:spcPts val="1200"/>
              </a:spcAft>
              <a:buFontTx/>
              <a:buNone/>
            </a:pPr>
            <a:r>
              <a:rPr lang="en-US" altLang="vi-VN" sz="2400" b="1">
                <a:solidFill>
                  <a:srgbClr val="0070C0"/>
                </a:solidFill>
                <a:latin typeface="Times New Roman" panose="02020603050405020304" pitchFamily="18" charset="0"/>
                <a:cs typeface="Times New Roman" panose="02020603050405020304" pitchFamily="18" charset="0"/>
              </a:rPr>
              <a:t>→ I</a:t>
            </a:r>
            <a:r>
              <a:rPr lang="en-US" altLang="vi-VN" sz="2400" b="1" baseline="-25000">
                <a:solidFill>
                  <a:srgbClr val="0070C0"/>
                </a:solidFill>
                <a:latin typeface="Times New Roman" panose="02020603050405020304" pitchFamily="18" charset="0"/>
                <a:cs typeface="Times New Roman" panose="02020603050405020304" pitchFamily="18" charset="0"/>
              </a:rPr>
              <a:t>Đ</a:t>
            </a:r>
            <a:r>
              <a:rPr lang="en-US" altLang="vi-VN" sz="2400" b="1">
                <a:solidFill>
                  <a:srgbClr val="0070C0"/>
                </a:solidFill>
                <a:latin typeface="Times New Roman" panose="02020603050405020304" pitchFamily="18" charset="0"/>
                <a:cs typeface="Times New Roman" panose="02020603050405020304" pitchFamily="18" charset="0"/>
              </a:rPr>
              <a:t> = I</a:t>
            </a:r>
            <a:r>
              <a:rPr lang="en-US" altLang="vi-VN" sz="2400" b="1" baseline="-25000">
                <a:solidFill>
                  <a:srgbClr val="0070C0"/>
                </a:solidFill>
                <a:latin typeface="Times New Roman" panose="02020603050405020304" pitchFamily="18" charset="0"/>
                <a:cs typeface="Times New Roman" panose="02020603050405020304" pitchFamily="18" charset="0"/>
              </a:rPr>
              <a:t> đmĐ</a:t>
            </a:r>
            <a:r>
              <a:rPr lang="en-US" altLang="vi-VN" sz="2400" b="1">
                <a:solidFill>
                  <a:srgbClr val="0070C0"/>
                </a:solidFill>
                <a:latin typeface="Times New Roman" panose="02020603050405020304" pitchFamily="18" charset="0"/>
                <a:cs typeface="Times New Roman" panose="02020603050405020304" pitchFamily="18" charset="0"/>
              </a:rPr>
              <a:t> = 0,32A</a:t>
            </a:r>
            <a:endParaRPr lang="en-US" altLang="vi-VN" sz="2400" b="1">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ình chữ nhật 8"/>
          <p:cNvSpPr>
            <a:spLocks noChangeArrowheads="1"/>
          </p:cNvSpPr>
          <p:nvPr/>
        </p:nvSpPr>
        <p:spPr bwMode="auto">
          <a:xfrm>
            <a:off x="6802438" y="3116263"/>
            <a:ext cx="235743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ts val="1800"/>
              </a:lnSpc>
              <a:spcBef>
                <a:spcPct val="0"/>
              </a:spcBef>
              <a:spcAft>
                <a:spcPts val="1200"/>
              </a:spcAft>
              <a:buFontTx/>
              <a:buNone/>
            </a:pPr>
            <a:r>
              <a:rPr lang="en-US" altLang="vi-VN" sz="2400" b="1">
                <a:solidFill>
                  <a:srgbClr val="0070C0"/>
                </a:solidFill>
                <a:latin typeface="Times New Roman" panose="02020603050405020304" pitchFamily="18" charset="0"/>
                <a:cs typeface="Times New Roman" panose="02020603050405020304" pitchFamily="18" charset="0"/>
              </a:rPr>
              <a:t>U</a:t>
            </a:r>
            <a:r>
              <a:rPr lang="en-US" altLang="vi-VN" sz="2400" b="1" baseline="-25000">
                <a:solidFill>
                  <a:srgbClr val="0070C0"/>
                </a:solidFill>
                <a:latin typeface="Times New Roman" panose="02020603050405020304" pitchFamily="18" charset="0"/>
                <a:cs typeface="Times New Roman" panose="02020603050405020304" pitchFamily="18" charset="0"/>
              </a:rPr>
              <a:t>Đ</a:t>
            </a:r>
            <a:r>
              <a:rPr lang="en-US" altLang="vi-VN" sz="2400" b="1">
                <a:solidFill>
                  <a:srgbClr val="0070C0"/>
                </a:solidFill>
                <a:latin typeface="Times New Roman" panose="02020603050405020304" pitchFamily="18" charset="0"/>
                <a:cs typeface="Times New Roman" panose="02020603050405020304" pitchFamily="18" charset="0"/>
              </a:rPr>
              <a:t> = U</a:t>
            </a:r>
            <a:r>
              <a:rPr lang="en-US" altLang="vi-VN" sz="2400" b="1" baseline="-25000">
                <a:solidFill>
                  <a:srgbClr val="0070C0"/>
                </a:solidFill>
                <a:latin typeface="Times New Roman" panose="02020603050405020304" pitchFamily="18" charset="0"/>
                <a:cs typeface="Times New Roman" panose="02020603050405020304" pitchFamily="18" charset="0"/>
              </a:rPr>
              <a:t>Đ đm</a:t>
            </a:r>
            <a:r>
              <a:rPr lang="en-US" altLang="vi-VN" sz="2400" b="1">
                <a:solidFill>
                  <a:srgbClr val="0070C0"/>
                </a:solidFill>
                <a:latin typeface="Times New Roman" panose="02020603050405020304" pitchFamily="18" charset="0"/>
                <a:cs typeface="Times New Roman" panose="02020603050405020304" pitchFamily="18" charset="0"/>
              </a:rPr>
              <a:t> = 3V</a:t>
            </a:r>
            <a:endParaRPr lang="en-US" altLang="vi-VN" sz="2400" b="1">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Hình chữ nhật 13"/>
          <p:cNvSpPr>
            <a:spLocks noRot="1" noChangeAspect="1" noMove="1" noResize="1" noEditPoints="1" noAdjustHandles="1" noChangeArrowheads="1" noChangeShapeType="1" noTextEdit="1"/>
          </p:cNvSpPr>
          <p:nvPr/>
        </p:nvSpPr>
        <p:spPr>
          <a:xfrm>
            <a:off x="3555676" y="3785189"/>
            <a:ext cx="1281569" cy="710579"/>
          </a:xfrm>
          <a:prstGeom prst="rect">
            <a:avLst/>
          </a:prstGeom>
          <a:blipFill rotWithShape="0">
            <a:blip r:embed="rId3"/>
            <a:stretch>
              <a:fillRect b="-10345"/>
            </a:stretch>
          </a:blipFill>
        </p:spPr>
        <p:txBody>
          <a:bodyPr/>
          <a:lstStyle/>
          <a:p>
            <a:pPr>
              <a:defRPr/>
            </a:pPr>
            <a:r>
              <a:rPr lang="vi-VN">
                <a:noFill/>
              </a:rPr>
              <a:t> </a:t>
            </a:r>
          </a:p>
        </p:txBody>
      </p:sp>
      <p:sp>
        <p:nvSpPr>
          <p:cNvPr id="16" name="Hình chữ nhật 15"/>
          <p:cNvSpPr>
            <a:spLocks noRot="1" noChangeAspect="1" noMove="1" noResize="1" noEditPoints="1" noAdjustHandles="1" noChangeArrowheads="1" noChangeShapeType="1" noTextEdit="1"/>
          </p:cNvSpPr>
          <p:nvPr/>
        </p:nvSpPr>
        <p:spPr>
          <a:xfrm>
            <a:off x="4653403" y="3796681"/>
            <a:ext cx="997389" cy="747962"/>
          </a:xfrm>
          <a:prstGeom prst="rect">
            <a:avLst/>
          </a:prstGeom>
          <a:blipFill rotWithShape="0">
            <a:blip r:embed="rId4"/>
            <a:stretch>
              <a:fillRect l="-12195" b="-4065"/>
            </a:stretch>
          </a:blipFill>
        </p:spPr>
        <p:txBody>
          <a:bodyPr/>
          <a:lstStyle/>
          <a:p>
            <a:pPr>
              <a:defRPr/>
            </a:pPr>
            <a:r>
              <a:rPr lang="vi-VN">
                <a:noFill/>
              </a:rPr>
              <a:t> </a:t>
            </a:r>
          </a:p>
        </p:txBody>
      </p:sp>
      <p:sp>
        <p:nvSpPr>
          <p:cNvPr id="17" name="Hình chữ nhật 16"/>
          <p:cNvSpPr>
            <a:spLocks noChangeArrowheads="1"/>
          </p:cNvSpPr>
          <p:nvPr/>
        </p:nvSpPr>
        <p:spPr bwMode="auto">
          <a:xfrm>
            <a:off x="5532438" y="4068763"/>
            <a:ext cx="16970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lnSpc>
                <a:spcPts val="1800"/>
              </a:lnSpc>
              <a:spcBef>
                <a:spcPct val="0"/>
              </a:spcBef>
              <a:spcAft>
                <a:spcPts val="1200"/>
              </a:spcAft>
              <a:buFontTx/>
              <a:buNone/>
            </a:pPr>
            <a:r>
              <a:rPr lang="en-US" altLang="vi-VN" sz="2800" b="1">
                <a:solidFill>
                  <a:srgbClr val="0070C0"/>
                </a:solidFill>
                <a:latin typeface="Times New Roman" panose="02020603050405020304" pitchFamily="18" charset="0"/>
                <a:cs typeface="Times New Roman" panose="02020603050405020304" pitchFamily="18" charset="0"/>
              </a:rPr>
              <a:t>= 37,5(Ω)</a:t>
            </a:r>
            <a:endParaRPr lang="en-US" altLang="vi-VN"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Hình chữ nhật 20"/>
          <p:cNvSpPr>
            <a:spLocks noRot="1" noChangeAspect="1" noMove="1" noResize="1" noEditPoints="1" noAdjustHandles="1" noChangeArrowheads="1" noChangeShapeType="1" noTextEdit="1"/>
          </p:cNvSpPr>
          <p:nvPr/>
        </p:nvSpPr>
        <p:spPr>
          <a:xfrm>
            <a:off x="4764271" y="4658932"/>
            <a:ext cx="997389" cy="747962"/>
          </a:xfrm>
          <a:prstGeom prst="rect">
            <a:avLst/>
          </a:prstGeom>
          <a:blipFill rotWithShape="0">
            <a:blip r:embed="rId5"/>
            <a:stretch>
              <a:fillRect l="-12883" b="-4065"/>
            </a:stretch>
          </a:blipFill>
        </p:spPr>
        <p:txBody>
          <a:bodyPr/>
          <a:lstStyle/>
          <a:p>
            <a:pPr>
              <a:defRPr/>
            </a:pPr>
            <a:r>
              <a:rPr lang="vi-VN">
                <a:noFill/>
              </a:rPr>
              <a:t> </a:t>
            </a:r>
          </a:p>
        </p:txBody>
      </p:sp>
      <p:sp>
        <p:nvSpPr>
          <p:cNvPr id="22" name="Hình chữ nhật 21"/>
          <p:cNvSpPr>
            <a:spLocks noChangeArrowheads="1"/>
          </p:cNvSpPr>
          <p:nvPr/>
        </p:nvSpPr>
        <p:spPr bwMode="auto">
          <a:xfrm>
            <a:off x="5632450" y="4945063"/>
            <a:ext cx="18764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lnSpc>
                <a:spcPts val="1800"/>
              </a:lnSpc>
              <a:spcBef>
                <a:spcPct val="0"/>
              </a:spcBef>
              <a:spcAft>
                <a:spcPts val="1200"/>
              </a:spcAft>
              <a:buFontTx/>
              <a:buNone/>
            </a:pPr>
            <a:r>
              <a:rPr lang="en-US" altLang="vi-VN" sz="2800" b="1">
                <a:solidFill>
                  <a:srgbClr val="0070C0"/>
                </a:solidFill>
                <a:latin typeface="Times New Roman" panose="02020603050405020304" pitchFamily="18" charset="0"/>
                <a:cs typeface="Times New Roman" panose="02020603050405020304" pitchFamily="18" charset="0"/>
              </a:rPr>
              <a:t>= 9,375(Ω)</a:t>
            </a:r>
            <a:endParaRPr lang="en-US" altLang="vi-VN"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Hình chữ nhật 22"/>
          <p:cNvSpPr>
            <a:spLocks noRot="1" noChangeAspect="1" noMove="1" noResize="1" noEditPoints="1" noAdjustHandles="1" noChangeArrowheads="1" noChangeShapeType="1" noTextEdit="1"/>
          </p:cNvSpPr>
          <p:nvPr/>
        </p:nvSpPr>
        <p:spPr>
          <a:xfrm>
            <a:off x="3603018" y="4619532"/>
            <a:ext cx="1353319" cy="763992"/>
          </a:xfrm>
          <a:prstGeom prst="rect">
            <a:avLst/>
          </a:prstGeom>
          <a:blipFill rotWithShape="0">
            <a:blip r:embed="rId6"/>
            <a:stretch>
              <a:fillRect b="-2400"/>
            </a:stretch>
          </a:blipFill>
        </p:spPr>
        <p:txBody>
          <a:bodyPr/>
          <a:lstStyle/>
          <a:p>
            <a:pPr>
              <a:defRPr/>
            </a:pPr>
            <a:r>
              <a:rPr lang="vi-VN">
                <a:noFill/>
              </a:rPr>
              <a:t> </a:t>
            </a:r>
          </a:p>
        </p:txBody>
      </p:sp>
      <p:sp>
        <p:nvSpPr>
          <p:cNvPr id="18" name="Hình chữ nhật 17"/>
          <p:cNvSpPr>
            <a:spLocks noChangeArrowheads="1"/>
          </p:cNvSpPr>
          <p:nvPr/>
        </p:nvSpPr>
        <p:spPr bwMode="auto">
          <a:xfrm>
            <a:off x="3506788" y="5610225"/>
            <a:ext cx="49752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ts val="1800"/>
              </a:lnSpc>
              <a:spcBef>
                <a:spcPct val="0"/>
              </a:spcBef>
              <a:spcAft>
                <a:spcPts val="1200"/>
              </a:spcAft>
              <a:buFontTx/>
              <a:buNone/>
            </a:pPr>
            <a:r>
              <a:rPr lang="en-US" altLang="vi-VN" sz="2800" b="1">
                <a:solidFill>
                  <a:srgbClr val="0070C0"/>
                </a:solidFill>
                <a:latin typeface="Times New Roman" panose="02020603050405020304" pitchFamily="18" charset="0"/>
                <a:cs typeface="Times New Roman" panose="02020603050405020304" pitchFamily="18" charset="0"/>
              </a:rPr>
              <a:t>Điện trở lớn nhất của biến trở:</a:t>
            </a:r>
            <a:endParaRPr lang="en-US" altLang="vi-VN"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Hình chữ nhật 18"/>
          <p:cNvSpPr>
            <a:spLocks noChangeArrowheads="1"/>
          </p:cNvSpPr>
          <p:nvPr/>
        </p:nvSpPr>
        <p:spPr bwMode="auto">
          <a:xfrm>
            <a:off x="3656013" y="5948363"/>
            <a:ext cx="3671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800" b="1">
                <a:solidFill>
                  <a:srgbClr val="0070C0"/>
                </a:solidFill>
                <a:latin typeface="Times New Roman" panose="02020603050405020304" pitchFamily="18" charset="0"/>
                <a:cs typeface="Times New Roman" panose="02020603050405020304" pitchFamily="18" charset="0"/>
              </a:rPr>
              <a:t>R</a:t>
            </a:r>
            <a:r>
              <a:rPr lang="en-US" altLang="vi-VN" sz="2800" b="1" baseline="-25000">
                <a:solidFill>
                  <a:srgbClr val="0070C0"/>
                </a:solidFill>
                <a:latin typeface="Times New Roman" panose="02020603050405020304" pitchFamily="18" charset="0"/>
                <a:cs typeface="Times New Roman" panose="02020603050405020304" pitchFamily="18" charset="0"/>
              </a:rPr>
              <a:t>b</a:t>
            </a:r>
            <a:r>
              <a:rPr lang="en-US" altLang="vi-VN" sz="2800" b="1">
                <a:solidFill>
                  <a:srgbClr val="0070C0"/>
                </a:solidFill>
                <a:latin typeface="Times New Roman" panose="02020603050405020304" pitchFamily="18" charset="0"/>
                <a:cs typeface="Times New Roman" panose="02020603050405020304" pitchFamily="18" charset="0"/>
              </a:rPr>
              <a:t> = R</a:t>
            </a:r>
            <a:r>
              <a:rPr lang="en-US" altLang="vi-VN" sz="2800" b="1" baseline="-25000">
                <a:solidFill>
                  <a:srgbClr val="0070C0"/>
                </a:solidFill>
                <a:latin typeface="Times New Roman" panose="02020603050405020304" pitchFamily="18" charset="0"/>
                <a:cs typeface="Times New Roman" panose="02020603050405020304" pitchFamily="18" charset="0"/>
              </a:rPr>
              <a:t>tđ</a:t>
            </a:r>
            <a:r>
              <a:rPr lang="en-US" altLang="vi-VN" sz="2800" b="1">
                <a:solidFill>
                  <a:srgbClr val="0070C0"/>
                </a:solidFill>
                <a:latin typeface="Times New Roman" panose="02020603050405020304" pitchFamily="18" charset="0"/>
                <a:cs typeface="Times New Roman" panose="02020603050405020304" pitchFamily="18" charset="0"/>
              </a:rPr>
              <a:t> – R</a:t>
            </a:r>
            <a:r>
              <a:rPr lang="en-US" altLang="vi-VN" sz="2800" b="1" baseline="-25000">
                <a:solidFill>
                  <a:srgbClr val="0070C0"/>
                </a:solidFill>
                <a:latin typeface="Times New Roman" panose="02020603050405020304" pitchFamily="18" charset="0"/>
                <a:cs typeface="Times New Roman" panose="02020603050405020304" pitchFamily="18" charset="0"/>
              </a:rPr>
              <a:t>Đ</a:t>
            </a:r>
            <a:r>
              <a:rPr lang="en-US" altLang="vi-VN" sz="2800" b="1">
                <a:solidFill>
                  <a:srgbClr val="0070C0"/>
                </a:solidFill>
                <a:latin typeface="Times New Roman" panose="02020603050405020304" pitchFamily="18" charset="0"/>
                <a:cs typeface="Times New Roman" panose="02020603050405020304" pitchFamily="18" charset="0"/>
              </a:rPr>
              <a:t> </a:t>
            </a:r>
            <a:endParaRPr lang="vi-VN" altLang="vi-VN" sz="2800"/>
          </a:p>
        </p:txBody>
      </p:sp>
      <p:sp>
        <p:nvSpPr>
          <p:cNvPr id="20" name="Hình chữ nhật 19"/>
          <p:cNvSpPr>
            <a:spLocks noChangeArrowheads="1"/>
          </p:cNvSpPr>
          <p:nvPr/>
        </p:nvSpPr>
        <p:spPr bwMode="auto">
          <a:xfrm>
            <a:off x="8080375" y="5961063"/>
            <a:ext cx="27797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800" b="1">
                <a:solidFill>
                  <a:srgbClr val="0070C0"/>
                </a:solidFill>
                <a:latin typeface="Times New Roman" panose="02020603050405020304" pitchFamily="18" charset="0"/>
                <a:cs typeface="Times New Roman" panose="02020603050405020304" pitchFamily="18" charset="0"/>
              </a:rPr>
              <a:t>= 28,125Ω</a:t>
            </a:r>
          </a:p>
        </p:txBody>
      </p:sp>
    </p:spTree>
    <p:extLst>
      <p:ext uri="{BB962C8B-B14F-4D97-AF65-F5344CB8AC3E}">
        <p14:creationId xmlns:p14="http://schemas.microsoft.com/office/powerpoint/2010/main" val="18568893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arn(inVertical)">
                                      <p:cBhvr>
                                        <p:cTn id="77" dur="500"/>
                                        <p:tgtEl>
                                          <p:spTgt spid="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arn(inVertical)">
                                      <p:cBhvr>
                                        <p:cTn id="82" dur="500"/>
                                        <p:tgtEl>
                                          <p:spTgt spid="1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arn(inVertical)">
                                      <p:cBhvr>
                                        <p:cTn id="87" dur="500"/>
                                        <p:tgtEl>
                                          <p:spTgt spid="1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barn(inVertical)">
                                      <p:cBhvr>
                                        <p:cTn id="92" dur="500"/>
                                        <p:tgtEl>
                                          <p:spTgt spid="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barn(inVertical)">
                                      <p:cBhvr>
                                        <p:cTn id="9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3" grpId="0"/>
      <p:bldP spid="6" grpId="0"/>
      <p:bldP spid="7" grpId="0"/>
      <p:bldP spid="9" grpId="0"/>
      <p:bldP spid="17" grpId="0"/>
      <p:bldP spid="22" grpId="0"/>
      <p:bldP spid="18"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33" name="Rectangle 45"/>
          <p:cNvSpPr>
            <a:spLocks noChangeArrowheads="1"/>
          </p:cNvSpPr>
          <p:nvPr/>
        </p:nvSpPr>
        <p:spPr bwMode="auto">
          <a:xfrm>
            <a:off x="4806950" y="-3175"/>
            <a:ext cx="3035300" cy="585788"/>
          </a:xfrm>
          <a:prstGeom prst="rect">
            <a:avLst/>
          </a:prstGeom>
          <a:solidFill>
            <a:schemeClr val="accent1">
              <a:lumMod val="75000"/>
            </a:schemeClr>
          </a:solidFill>
          <a:ln>
            <a:noFill/>
          </a:ln>
        </p:spPr>
        <p:txBody>
          <a:bodyPr anchor="ct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just" eaLnBrk="1" hangingPunct="1">
              <a:defRPr/>
            </a:pPr>
            <a:r>
              <a:rPr lang="en-US" sz="3200" b="1" dirty="0" smtClean="0">
                <a:solidFill>
                  <a:srgbClr val="FF0066"/>
                </a:solidFill>
                <a:latin typeface="Arial" panose="020B0604020202020204" pitchFamily="34" charset="0"/>
              </a:rPr>
              <a:t>BÀI TẬP SBT</a:t>
            </a:r>
            <a:endParaRPr lang="en-US" sz="3200" b="1" dirty="0">
              <a:solidFill>
                <a:srgbClr val="FF0066"/>
              </a:solidFill>
              <a:latin typeface="Arial" panose="020B0604020202020204" pitchFamily="34" charset="0"/>
            </a:endParaRPr>
          </a:p>
        </p:txBody>
      </p:sp>
      <p:sp>
        <p:nvSpPr>
          <p:cNvPr id="191535" name="Text Box 47"/>
          <p:cNvSpPr txBox="1">
            <a:spLocks noChangeArrowheads="1"/>
          </p:cNvSpPr>
          <p:nvPr/>
        </p:nvSpPr>
        <p:spPr bwMode="auto">
          <a:xfrm>
            <a:off x="754063" y="592138"/>
            <a:ext cx="10939462" cy="1630362"/>
          </a:xfrm>
          <a:prstGeom prst="rect">
            <a:avLst/>
          </a:prstGeom>
          <a:solidFill>
            <a:schemeClr val="accent2">
              <a:lumMod val="40000"/>
              <a:lumOff val="60000"/>
            </a:schemeClr>
          </a:solidFill>
          <a:ln>
            <a:noFill/>
          </a:ln>
        </p:spPr>
        <p:txBody>
          <a:bodyP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defRPr/>
            </a:pPr>
            <a:r>
              <a:rPr lang="en-US" b="1" u="sng" dirty="0" err="1">
                <a:solidFill>
                  <a:srgbClr val="FF0000"/>
                </a:solidFill>
                <a:latin typeface="Times New Roman" panose="02020603050405020304" pitchFamily="18" charset="0"/>
                <a:cs typeface="Times New Roman" panose="02020603050405020304" pitchFamily="18" charset="0"/>
              </a:rPr>
              <a:t>Bài</a:t>
            </a:r>
            <a:r>
              <a:rPr lang="en-US" b="1" u="sng" dirty="0">
                <a:solidFill>
                  <a:srgbClr val="FF0000"/>
                </a:solidFill>
                <a:latin typeface="Times New Roman" panose="02020603050405020304" pitchFamily="18" charset="0"/>
                <a:cs typeface="Times New Roman" panose="02020603050405020304" pitchFamily="18" charset="0"/>
              </a:rPr>
              <a:t> 10.13:</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nicrom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1,1.10</a:t>
            </a:r>
            <a:r>
              <a:rPr lang="en-US" baseline="30000" dirty="0">
                <a:solidFill>
                  <a:srgbClr val="FF0000"/>
                </a:solidFill>
                <a:latin typeface="Times New Roman" panose="02020603050405020304" pitchFamily="18" charset="0"/>
                <a:cs typeface="Times New Roman" panose="02020603050405020304" pitchFamily="18" charset="0"/>
              </a:rPr>
              <a:t>-6</a:t>
            </a:r>
            <a:r>
              <a:rPr lang="en-US" dirty="0">
                <a:solidFill>
                  <a:srgbClr val="FF0000"/>
                </a:solidFill>
                <a:latin typeface="Times New Roman" panose="02020603050405020304" pitchFamily="18" charset="0"/>
                <a:cs typeface="Times New Roman" panose="02020603050405020304" pitchFamily="18" charset="0"/>
              </a:rPr>
              <a:t>Ω.m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d</a:t>
            </a:r>
            <a:r>
              <a:rPr lang="en-US" sz="1200" dirty="0">
                <a:solidFill>
                  <a:srgbClr val="FF0000"/>
                </a:solidFill>
                <a:latin typeface="Times New Roman" panose="02020603050405020304" pitchFamily="18" charset="0"/>
                <a:cs typeface="Times New Roman" panose="02020603050405020304" pitchFamily="18" charset="0"/>
              </a:rPr>
              <a:t>1</a:t>
            </a:r>
            <a:r>
              <a:rPr lang="en-US" dirty="0">
                <a:solidFill>
                  <a:srgbClr val="FF0000"/>
                </a:solidFill>
                <a:latin typeface="Times New Roman" panose="02020603050405020304" pitchFamily="18" charset="0"/>
                <a:cs typeface="Times New Roman" panose="02020603050405020304" pitchFamily="18" charset="0"/>
              </a:rPr>
              <a:t> = 0,8mm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20Ω</a:t>
            </a:r>
          </a:p>
          <a:p>
            <a:pPr>
              <a:defRPr/>
            </a:pP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solidFill>
                  <a:srgbClr val="FF0000"/>
                </a:solidFill>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l</a:t>
            </a:r>
            <a:r>
              <a:rPr lang="en-US" i="1" baseline="-25000" dirty="0">
                <a:solidFill>
                  <a:srgbClr val="FF0000"/>
                </a:solidFill>
                <a:latin typeface="Times New Roman" panose="02020603050405020304" pitchFamily="18" charset="0"/>
                <a:cs typeface="Times New Roman" panose="02020603050405020304" pitchFamily="18" charset="0"/>
              </a:rPr>
              <a:t>1</a:t>
            </a:r>
            <a:r>
              <a:rPr lang="en-US"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nicrom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a:t>
            </a:r>
          </a:p>
          <a:p>
            <a:pPr>
              <a:defRPr/>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nicrom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lõi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kính</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d</a:t>
            </a:r>
            <a:r>
              <a:rPr lang="en-US" baseline="-25000" dirty="0">
                <a:solidFill>
                  <a:srgbClr val="FF0000"/>
                </a:solidFill>
                <a:latin typeface="Times New Roman" panose="02020603050405020304" pitchFamily="18" charset="0"/>
                <a:cs typeface="Times New Roman" panose="02020603050405020304" pitchFamily="18" charset="0"/>
              </a:rPr>
              <a:t>2</a:t>
            </a:r>
            <a:r>
              <a:rPr lang="en-US" dirty="0">
                <a:solidFill>
                  <a:srgbClr val="FF0000"/>
                </a:solidFill>
                <a:latin typeface="Times New Roman" panose="02020603050405020304" pitchFamily="18" charset="0"/>
                <a:cs typeface="Times New Roman" panose="02020603050405020304" pitchFamily="18" charset="0"/>
              </a:rPr>
              <a:t> = 2,5cm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thiểu</a:t>
            </a:r>
            <a:r>
              <a:rPr lang="en-US" dirty="0">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l</a:t>
            </a:r>
            <a:r>
              <a:rPr lang="en-US" i="1" baseline="-25000" dirty="0">
                <a:solidFill>
                  <a:srgbClr val="FF0000"/>
                </a:solidFill>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lõi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a:t>
            </a:r>
          </a:p>
        </p:txBody>
      </p:sp>
      <p:sp>
        <p:nvSpPr>
          <p:cNvPr id="44036" name="Text Box 63"/>
          <p:cNvSpPr txBox="1">
            <a:spLocks noChangeArrowheads="1"/>
          </p:cNvSpPr>
          <p:nvPr/>
        </p:nvSpPr>
        <p:spPr bwMode="auto">
          <a:xfrm>
            <a:off x="727075" y="2181225"/>
            <a:ext cx="1835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2400" b="1" u="sng">
                <a:solidFill>
                  <a:srgbClr val="0000CC"/>
                </a:solidFill>
                <a:latin typeface="Times New Roman" panose="02020603050405020304" pitchFamily="18" charset="0"/>
                <a:cs typeface="Times New Roman" panose="02020603050405020304" pitchFamily="18" charset="0"/>
              </a:rPr>
              <a:t>Tóm tắt:</a:t>
            </a:r>
          </a:p>
        </p:txBody>
      </p:sp>
      <p:cxnSp>
        <p:nvCxnSpPr>
          <p:cNvPr id="11" name="Đường nối Thẳng 10"/>
          <p:cNvCxnSpPr/>
          <p:nvPr/>
        </p:nvCxnSpPr>
        <p:spPr>
          <a:xfrm flipH="1">
            <a:off x="3173413" y="2287588"/>
            <a:ext cx="25400" cy="4559300"/>
          </a:xfrm>
          <a:prstGeom prst="line">
            <a:avLst/>
          </a:prstGeom>
          <a:ln w="28575"/>
        </p:spPr>
        <p:style>
          <a:lnRef idx="1">
            <a:schemeClr val="dk1"/>
          </a:lnRef>
          <a:fillRef idx="0">
            <a:schemeClr val="dk1"/>
          </a:fillRef>
          <a:effectRef idx="0">
            <a:schemeClr val="dk1"/>
          </a:effectRef>
          <a:fontRef idx="minor">
            <a:schemeClr val="tx1"/>
          </a:fontRef>
        </p:style>
      </p:cxnSp>
      <p:sp>
        <p:nvSpPr>
          <p:cNvPr id="44038" name="Text Box 63"/>
          <p:cNvSpPr txBox="1">
            <a:spLocks noChangeArrowheads="1"/>
          </p:cNvSpPr>
          <p:nvPr/>
        </p:nvSpPr>
        <p:spPr bwMode="auto">
          <a:xfrm>
            <a:off x="3436938" y="2203450"/>
            <a:ext cx="1835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2400" b="1" u="sng">
                <a:solidFill>
                  <a:srgbClr val="0000CC"/>
                </a:solidFill>
                <a:latin typeface="Times New Roman" panose="02020603050405020304" pitchFamily="18" charset="0"/>
                <a:cs typeface="Times New Roman" panose="02020603050405020304" pitchFamily="18" charset="0"/>
              </a:rPr>
              <a:t>Giải:</a:t>
            </a:r>
          </a:p>
        </p:txBody>
      </p:sp>
      <p:sp>
        <p:nvSpPr>
          <p:cNvPr id="15" name="Nút Hành động: Kết thúc 14">
            <a:hlinkClick r:id="" action="ppaction://hlinkshowjump?jump=lastslide" highlightClick="1"/>
          </p:cNvPr>
          <p:cNvSpPr/>
          <p:nvPr/>
        </p:nvSpPr>
        <p:spPr>
          <a:xfrm>
            <a:off x="11610975" y="6488113"/>
            <a:ext cx="581025" cy="36988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 name="Rectangle 2"/>
          <p:cNvSpPr>
            <a:spLocks noChangeArrowheads="1"/>
          </p:cNvSpPr>
          <p:nvPr/>
        </p:nvSpPr>
        <p:spPr bwMode="auto">
          <a:xfrm>
            <a:off x="890588" y="2697163"/>
            <a:ext cx="22828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000" b="1">
                <a:solidFill>
                  <a:srgbClr val="0070C0"/>
                </a:solidFill>
                <a:latin typeface="Times New Roman" panose="02020603050405020304" pitchFamily="18" charset="0"/>
                <a:cs typeface="Times New Roman" panose="02020603050405020304" pitchFamily="18" charset="0"/>
              </a:rPr>
              <a:t>ρ = 1,1. 10</a:t>
            </a:r>
            <a:r>
              <a:rPr lang="en-US" altLang="vi-VN" sz="2000" b="1" baseline="30000">
                <a:solidFill>
                  <a:srgbClr val="0070C0"/>
                </a:solidFill>
                <a:latin typeface="Times New Roman" panose="02020603050405020304" pitchFamily="18" charset="0"/>
                <a:cs typeface="Times New Roman" panose="02020603050405020304" pitchFamily="18" charset="0"/>
              </a:rPr>
              <a:t>-6</a:t>
            </a:r>
            <a:r>
              <a:rPr lang="en-US" altLang="vi-VN" sz="2000" b="1">
                <a:solidFill>
                  <a:srgbClr val="0070C0"/>
                </a:solidFill>
                <a:latin typeface="Times New Roman" panose="02020603050405020304" pitchFamily="18" charset="0"/>
                <a:cs typeface="Times New Roman" panose="02020603050405020304" pitchFamily="18" charset="0"/>
              </a:rPr>
              <a:t>Ω.m</a:t>
            </a:r>
          </a:p>
          <a:p>
            <a:pPr>
              <a:spcBef>
                <a:spcPct val="0"/>
              </a:spcBef>
              <a:buFontTx/>
              <a:buNone/>
            </a:pPr>
            <a:r>
              <a:rPr lang="en-US" altLang="vi-VN" sz="2000" b="1">
                <a:solidFill>
                  <a:srgbClr val="0070C0"/>
                </a:solidFill>
                <a:latin typeface="Times New Roman" panose="02020603050405020304" pitchFamily="18" charset="0"/>
                <a:cs typeface="Times New Roman" panose="02020603050405020304" pitchFamily="18" charset="0"/>
              </a:rPr>
              <a:t>d</a:t>
            </a:r>
            <a:r>
              <a:rPr lang="en-US" altLang="vi-VN" sz="2000" b="1" baseline="-25000">
                <a:solidFill>
                  <a:srgbClr val="0070C0"/>
                </a:solidFill>
                <a:latin typeface="Times New Roman" panose="02020603050405020304" pitchFamily="18" charset="0"/>
                <a:cs typeface="Times New Roman" panose="02020603050405020304" pitchFamily="18" charset="0"/>
              </a:rPr>
              <a:t>1</a:t>
            </a:r>
            <a:r>
              <a:rPr lang="en-US" altLang="vi-VN" sz="2000" b="1">
                <a:solidFill>
                  <a:srgbClr val="0070C0"/>
                </a:solidFill>
                <a:latin typeface="Times New Roman" panose="02020603050405020304" pitchFamily="18" charset="0"/>
                <a:cs typeface="Times New Roman" panose="02020603050405020304" pitchFamily="18" charset="0"/>
              </a:rPr>
              <a:t> = 0,8mm </a:t>
            </a:r>
          </a:p>
          <a:p>
            <a:pPr>
              <a:spcBef>
                <a:spcPct val="0"/>
              </a:spcBef>
              <a:buFontTx/>
              <a:buNone/>
            </a:pPr>
            <a:r>
              <a:rPr lang="en-US" altLang="vi-VN" sz="2000" b="1">
                <a:solidFill>
                  <a:srgbClr val="0070C0"/>
                </a:solidFill>
                <a:latin typeface="Times New Roman" panose="02020603050405020304" pitchFamily="18" charset="0"/>
                <a:cs typeface="Times New Roman" panose="02020603050405020304" pitchFamily="18" charset="0"/>
              </a:rPr>
              <a:t>     = 8.10</a:t>
            </a:r>
            <a:r>
              <a:rPr lang="en-US" altLang="vi-VN" sz="2000" b="1" baseline="30000">
                <a:solidFill>
                  <a:srgbClr val="0070C0"/>
                </a:solidFill>
                <a:latin typeface="Times New Roman" panose="02020603050405020304" pitchFamily="18" charset="0"/>
                <a:cs typeface="Times New Roman" panose="02020603050405020304" pitchFamily="18" charset="0"/>
              </a:rPr>
              <a:t>-4</a:t>
            </a:r>
            <a:r>
              <a:rPr lang="en-US" altLang="vi-VN" sz="2000" b="1">
                <a:solidFill>
                  <a:srgbClr val="0070C0"/>
                </a:solidFill>
                <a:latin typeface="Times New Roman" panose="02020603050405020304" pitchFamily="18" charset="0"/>
                <a:cs typeface="Times New Roman" panose="02020603050405020304" pitchFamily="18" charset="0"/>
              </a:rPr>
              <a:t>m</a:t>
            </a:r>
            <a:endParaRPr lang="en-US" altLang="vi-VN" sz="2000" b="1">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en-US" altLang="vi-VN" sz="2000" b="1">
                <a:solidFill>
                  <a:srgbClr val="0070C0"/>
                </a:solidFill>
                <a:latin typeface="Times New Roman" panose="02020603050405020304" pitchFamily="18" charset="0"/>
                <a:cs typeface="Times New Roman" panose="02020603050405020304" pitchFamily="18" charset="0"/>
              </a:rPr>
              <a:t> R</a:t>
            </a:r>
            <a:r>
              <a:rPr lang="en-US" altLang="vi-VN" sz="2000" b="1" baseline="-25000">
                <a:solidFill>
                  <a:srgbClr val="0070C0"/>
                </a:solidFill>
                <a:latin typeface="Times New Roman" panose="02020603050405020304" pitchFamily="18" charset="0"/>
                <a:cs typeface="Times New Roman" panose="02020603050405020304" pitchFamily="18" charset="0"/>
              </a:rPr>
              <a:t>b max</a:t>
            </a:r>
            <a:r>
              <a:rPr lang="en-US" altLang="vi-VN" sz="2000" b="1">
                <a:solidFill>
                  <a:srgbClr val="0070C0"/>
                </a:solidFill>
                <a:latin typeface="Times New Roman" panose="02020603050405020304" pitchFamily="18" charset="0"/>
                <a:cs typeface="Times New Roman" panose="02020603050405020304" pitchFamily="18" charset="0"/>
              </a:rPr>
              <a:t> = 20Ω</a:t>
            </a:r>
            <a:endParaRPr lang="en-US" altLang="vi-VN" sz="2000" b="1">
              <a:solidFill>
                <a:srgbClr val="0070C0"/>
              </a:solidFill>
              <a:latin typeface="Times New Roman" panose="02020603050405020304" pitchFamily="18" charset="0"/>
            </a:endParaRPr>
          </a:p>
          <a:p>
            <a:pPr>
              <a:spcBef>
                <a:spcPct val="0"/>
              </a:spcBef>
              <a:buFontTx/>
              <a:buNone/>
            </a:pPr>
            <a:r>
              <a:rPr lang="en-US" altLang="vi-VN" sz="2000" b="1">
                <a:solidFill>
                  <a:srgbClr val="FF0000"/>
                </a:solidFill>
                <a:latin typeface="Times New Roman" panose="02020603050405020304" pitchFamily="18" charset="0"/>
                <a:cs typeface="Times New Roman" panose="02020603050405020304" pitchFamily="18" charset="0"/>
              </a:rPr>
              <a:t>a) </a:t>
            </a:r>
            <a:r>
              <a:rPr lang="en-US" altLang="vi-VN" sz="2000" b="1" i="1">
                <a:solidFill>
                  <a:srgbClr val="FF0000"/>
                </a:solidFill>
                <a:latin typeface="Times New Roman" panose="02020603050405020304" pitchFamily="18" charset="0"/>
                <a:cs typeface="Times New Roman" panose="02020603050405020304" pitchFamily="18" charset="0"/>
              </a:rPr>
              <a:t>l</a:t>
            </a:r>
            <a:r>
              <a:rPr lang="en-US" altLang="vi-VN" sz="2000" b="1" baseline="-25000">
                <a:solidFill>
                  <a:srgbClr val="FF0000"/>
                </a:solidFill>
                <a:latin typeface="Times New Roman" panose="02020603050405020304" pitchFamily="18" charset="0"/>
                <a:cs typeface="Times New Roman" panose="02020603050405020304" pitchFamily="18" charset="0"/>
              </a:rPr>
              <a:t>1</a:t>
            </a:r>
            <a:r>
              <a:rPr lang="en-US" altLang="vi-VN" sz="2000" b="1">
                <a:solidFill>
                  <a:srgbClr val="FF0000"/>
                </a:solidFill>
                <a:latin typeface="Times New Roman" panose="02020603050405020304" pitchFamily="18" charset="0"/>
                <a:cs typeface="Times New Roman" panose="02020603050405020304" pitchFamily="18" charset="0"/>
              </a:rPr>
              <a:t> = ?</a:t>
            </a:r>
            <a:endParaRPr lang="en-US" altLang="vi-VN" sz="2000" b="1">
              <a:solidFill>
                <a:srgbClr val="FF0000"/>
              </a:solidFill>
              <a:latin typeface="Times New Roman" panose="02020603050405020304" pitchFamily="18" charset="0"/>
            </a:endParaRPr>
          </a:p>
          <a:p>
            <a:pPr>
              <a:spcBef>
                <a:spcPct val="0"/>
              </a:spcBef>
              <a:buFontTx/>
              <a:buNone/>
            </a:pPr>
            <a:r>
              <a:rPr lang="en-US" altLang="vi-VN" sz="2000" b="1">
                <a:solidFill>
                  <a:srgbClr val="0070C0"/>
                </a:solidFill>
                <a:latin typeface="Times New Roman" panose="02020603050405020304" pitchFamily="18" charset="0"/>
                <a:cs typeface="Times New Roman" panose="02020603050405020304" pitchFamily="18" charset="0"/>
              </a:rPr>
              <a:t>b) d</a:t>
            </a:r>
            <a:r>
              <a:rPr lang="en-US" altLang="vi-VN" sz="2000" b="1" baseline="-25000">
                <a:solidFill>
                  <a:srgbClr val="0070C0"/>
                </a:solidFill>
                <a:latin typeface="Times New Roman" panose="02020603050405020304" pitchFamily="18" charset="0"/>
                <a:cs typeface="Times New Roman" panose="02020603050405020304" pitchFamily="18" charset="0"/>
              </a:rPr>
              <a:t>2</a:t>
            </a:r>
            <a:r>
              <a:rPr lang="en-US" altLang="vi-VN" sz="2000" b="1">
                <a:solidFill>
                  <a:srgbClr val="0070C0"/>
                </a:solidFill>
                <a:latin typeface="Times New Roman" panose="02020603050405020304" pitchFamily="18" charset="0"/>
                <a:cs typeface="Times New Roman" panose="02020603050405020304" pitchFamily="18" charset="0"/>
              </a:rPr>
              <a:t> = 2,5cm</a:t>
            </a:r>
          </a:p>
          <a:p>
            <a:pPr>
              <a:spcBef>
                <a:spcPct val="0"/>
              </a:spcBef>
              <a:buFontTx/>
              <a:buNone/>
            </a:pPr>
            <a:r>
              <a:rPr lang="en-US" altLang="vi-VN" sz="2000" b="1">
                <a:solidFill>
                  <a:srgbClr val="0070C0"/>
                </a:solidFill>
                <a:latin typeface="Times New Roman" panose="02020603050405020304" pitchFamily="18" charset="0"/>
                <a:cs typeface="Times New Roman" panose="02020603050405020304" pitchFamily="18" charset="0"/>
              </a:rPr>
              <a:t>        = 2,5.10</a:t>
            </a:r>
            <a:r>
              <a:rPr lang="en-US" altLang="vi-VN" sz="2000" b="1" baseline="30000">
                <a:solidFill>
                  <a:srgbClr val="0070C0"/>
                </a:solidFill>
                <a:latin typeface="Times New Roman" panose="02020603050405020304" pitchFamily="18" charset="0"/>
                <a:cs typeface="Times New Roman" panose="02020603050405020304" pitchFamily="18" charset="0"/>
              </a:rPr>
              <a:t>-2</a:t>
            </a:r>
            <a:r>
              <a:rPr lang="en-US" altLang="vi-VN" sz="2000" b="1">
                <a:solidFill>
                  <a:srgbClr val="0070C0"/>
                </a:solidFill>
                <a:latin typeface="Times New Roman" panose="02020603050405020304" pitchFamily="18" charset="0"/>
                <a:cs typeface="Times New Roman" panose="02020603050405020304" pitchFamily="18" charset="0"/>
              </a:rPr>
              <a:t>m </a:t>
            </a:r>
            <a:endParaRPr lang="en-US" altLang="vi-VN" sz="2000" b="1">
              <a:solidFill>
                <a:srgbClr val="0070C0"/>
              </a:solidFill>
              <a:latin typeface="Times New Roman" panose="02020603050405020304" pitchFamily="18" charset="0"/>
            </a:endParaRPr>
          </a:p>
          <a:p>
            <a:pPr>
              <a:spcBef>
                <a:spcPct val="0"/>
              </a:spcBef>
              <a:buFontTx/>
              <a:buNone/>
            </a:pPr>
            <a:r>
              <a:rPr lang="en-US" altLang="vi-VN" sz="2000" b="1">
                <a:solidFill>
                  <a:srgbClr val="FF0000"/>
                </a:solidFill>
                <a:latin typeface="Times New Roman" panose="02020603050405020304" pitchFamily="18" charset="0"/>
                <a:cs typeface="Times New Roman" panose="02020603050405020304" pitchFamily="18" charset="0"/>
              </a:rPr>
              <a:t>    </a:t>
            </a:r>
            <a:r>
              <a:rPr lang="en-US" altLang="vi-VN" sz="2000" b="1" i="1">
                <a:solidFill>
                  <a:srgbClr val="FF0000"/>
                </a:solidFill>
                <a:latin typeface="Times New Roman" panose="02020603050405020304" pitchFamily="18" charset="0"/>
                <a:cs typeface="Times New Roman" panose="02020603050405020304" pitchFamily="18" charset="0"/>
              </a:rPr>
              <a:t>l</a:t>
            </a:r>
            <a:r>
              <a:rPr lang="en-US" altLang="vi-VN" sz="2000" b="1" baseline="-25000">
                <a:solidFill>
                  <a:srgbClr val="FF0000"/>
                </a:solidFill>
                <a:latin typeface="Times New Roman" panose="02020603050405020304" pitchFamily="18" charset="0"/>
                <a:cs typeface="Times New Roman" panose="02020603050405020304" pitchFamily="18" charset="0"/>
              </a:rPr>
              <a:t>2</a:t>
            </a:r>
            <a:r>
              <a:rPr lang="en-US" altLang="vi-VN" sz="2000" b="1">
                <a:solidFill>
                  <a:srgbClr val="FF0000"/>
                </a:solidFill>
                <a:latin typeface="Times New Roman" panose="02020603050405020304" pitchFamily="18" charset="0"/>
                <a:cs typeface="Times New Roman" panose="02020603050405020304" pitchFamily="18" charset="0"/>
              </a:rPr>
              <a:t> = ?</a:t>
            </a:r>
            <a:endParaRPr lang="en-US" altLang="vi-VN" sz="2000" b="1">
              <a:solidFill>
                <a:srgbClr val="FF0000"/>
              </a:solidFill>
              <a:latin typeface="Times New Roman" panose="02020603050405020304" pitchFamily="18" charset="0"/>
            </a:endParaRPr>
          </a:p>
        </p:txBody>
      </p:sp>
      <p:sp>
        <p:nvSpPr>
          <p:cNvPr id="9" name="Rectangle 6"/>
          <p:cNvSpPr>
            <a:spLocks noChangeArrowheads="1"/>
          </p:cNvSpPr>
          <p:nvPr/>
        </p:nvSpPr>
        <p:spPr bwMode="auto">
          <a:xfrm>
            <a:off x="3265488" y="3190875"/>
            <a:ext cx="66405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solidFill>
                  <a:srgbClr val="0070C0"/>
                </a:solidFill>
                <a:cs typeface="Times New Roman" panose="02020603050405020304" pitchFamily="18" charset="0"/>
              </a:rPr>
              <a:t>Chiều d</a:t>
            </a:r>
            <a:r>
              <a:rPr lang="en-US" altLang="en-US" sz="2000">
                <a:solidFill>
                  <a:srgbClr val="0070C0"/>
                </a:solidFill>
                <a:latin typeface="Calibri" panose="020F0502020204030204" pitchFamily="34" charset="0"/>
                <a:cs typeface="Times New Roman" panose="02020603050405020304" pitchFamily="18" charset="0"/>
              </a:rPr>
              <a:t>à</a:t>
            </a:r>
            <a:r>
              <a:rPr lang="en-US" altLang="en-US" sz="2000">
                <a:solidFill>
                  <a:srgbClr val="0070C0"/>
                </a:solidFill>
                <a:cs typeface="Times New Roman" panose="02020603050405020304" pitchFamily="18" charset="0"/>
              </a:rPr>
              <a:t>i dây nicrom cần d</a:t>
            </a:r>
            <a:r>
              <a:rPr lang="en-US" altLang="en-US" sz="2000">
                <a:solidFill>
                  <a:srgbClr val="0070C0"/>
                </a:solidFill>
                <a:latin typeface="Calibri" panose="020F0502020204030204" pitchFamily="34" charset="0"/>
                <a:cs typeface="Times New Roman" panose="02020603050405020304" pitchFamily="18" charset="0"/>
              </a:rPr>
              <a:t>ù</a:t>
            </a:r>
            <a:r>
              <a:rPr lang="en-US" altLang="en-US" sz="2000">
                <a:solidFill>
                  <a:srgbClr val="0070C0"/>
                </a:solidFill>
                <a:cs typeface="Times New Roman" panose="02020603050405020304" pitchFamily="18" charset="0"/>
              </a:rPr>
              <a:t>ng để quấn biến trở trên l</a:t>
            </a:r>
            <a:r>
              <a:rPr lang="en-US" altLang="en-US" sz="2000">
                <a:solidFill>
                  <a:srgbClr val="0070C0"/>
                </a:solidFill>
                <a:latin typeface="Calibri" panose="020F0502020204030204" pitchFamily="34" charset="0"/>
                <a:cs typeface="Times New Roman" panose="02020603050405020304" pitchFamily="18" charset="0"/>
              </a:rPr>
              <a:t>à</a:t>
            </a:r>
            <a:r>
              <a:rPr lang="en-US" altLang="en-US" sz="2000">
                <a:solidFill>
                  <a:srgbClr val="0070C0"/>
                </a:solidFill>
                <a:cs typeface="Times New Roman" panose="02020603050405020304" pitchFamily="18" charset="0"/>
              </a:rPr>
              <a:t>:</a:t>
            </a:r>
            <a:endParaRPr lang="en-US" altLang="en-US" sz="2000">
              <a:solidFill>
                <a:srgbClr val="0070C0"/>
              </a:solidFill>
            </a:endParaRPr>
          </a:p>
        </p:txBody>
      </p:sp>
      <p:pic>
        <p:nvPicPr>
          <p:cNvPr id="9224" name="Picture 25" descr="Giải bài tập Vật lý lớp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600" y="5072063"/>
            <a:ext cx="22875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Hình chữ nhật 19"/>
          <p:cNvSpPr>
            <a:spLocks noRot="1" noChangeAspect="1" noMove="1" noResize="1" noEditPoints="1" noAdjustHandles="1" noChangeArrowheads="1" noChangeShapeType="1" noTextEdit="1"/>
          </p:cNvSpPr>
          <p:nvPr/>
        </p:nvSpPr>
        <p:spPr>
          <a:xfrm>
            <a:off x="3185935" y="2540659"/>
            <a:ext cx="1402692" cy="581506"/>
          </a:xfrm>
          <a:prstGeom prst="rect">
            <a:avLst/>
          </a:prstGeom>
          <a:blipFill rotWithShape="0">
            <a:blip r:embed="rId4"/>
            <a:stretch>
              <a:fillRect l="-4783" r="-435" b="-7368"/>
            </a:stretch>
          </a:blipFill>
        </p:spPr>
        <p:txBody>
          <a:bodyPr/>
          <a:lstStyle/>
          <a:p>
            <a:pPr>
              <a:defRPr/>
            </a:pPr>
            <a:r>
              <a:rPr lang="vi-VN">
                <a:noFill/>
              </a:rPr>
              <a:t> </a:t>
            </a:r>
          </a:p>
        </p:txBody>
      </p:sp>
      <p:sp>
        <p:nvSpPr>
          <p:cNvPr id="21" name="Hình chữ nhật 20"/>
          <p:cNvSpPr>
            <a:spLocks noRot="1" noChangeAspect="1" noMove="1" noResize="1" noEditPoints="1" noAdjustHandles="1" noChangeArrowheads="1" noChangeShapeType="1" noTextEdit="1"/>
          </p:cNvSpPr>
          <p:nvPr/>
        </p:nvSpPr>
        <p:spPr>
          <a:xfrm>
            <a:off x="4461503" y="2542492"/>
            <a:ext cx="1774332" cy="581506"/>
          </a:xfrm>
          <a:prstGeom prst="rect">
            <a:avLst/>
          </a:prstGeom>
          <a:blipFill rotWithShape="0">
            <a:blip r:embed="rId5"/>
            <a:stretch>
              <a:fillRect l="-3780" b="-7368"/>
            </a:stretch>
          </a:blipFill>
        </p:spPr>
        <p:txBody>
          <a:bodyPr/>
          <a:lstStyle/>
          <a:p>
            <a:pPr>
              <a:defRPr/>
            </a:pPr>
            <a:r>
              <a:rPr lang="vi-VN">
                <a:noFill/>
              </a:rPr>
              <a:t> </a:t>
            </a:r>
          </a:p>
        </p:txBody>
      </p:sp>
      <p:sp>
        <p:nvSpPr>
          <p:cNvPr id="22" name="Hình chữ nhật 21"/>
          <p:cNvSpPr>
            <a:spLocks noRot="1" noChangeAspect="1" noMove="1" noResize="1" noEditPoints="1" noAdjustHandles="1" noChangeArrowheads="1" noChangeShapeType="1" noTextEdit="1"/>
          </p:cNvSpPr>
          <p:nvPr/>
        </p:nvSpPr>
        <p:spPr>
          <a:xfrm>
            <a:off x="6223635" y="2647135"/>
            <a:ext cx="2864690" cy="407099"/>
          </a:xfrm>
          <a:prstGeom prst="rect">
            <a:avLst/>
          </a:prstGeom>
          <a:blipFill rotWithShape="0">
            <a:blip r:embed="rId6"/>
            <a:stretch>
              <a:fillRect l="-2340" t="-5970" b="-25373"/>
            </a:stretch>
          </a:blipFill>
        </p:spPr>
        <p:txBody>
          <a:bodyPr/>
          <a:lstStyle/>
          <a:p>
            <a:pPr>
              <a:defRPr/>
            </a:pPr>
            <a:r>
              <a:rPr lang="vi-VN">
                <a:noFill/>
              </a:rPr>
              <a:t> </a:t>
            </a:r>
          </a:p>
        </p:txBody>
      </p:sp>
      <p:sp>
        <p:nvSpPr>
          <p:cNvPr id="23" name="Hình chữ nhật 22"/>
          <p:cNvSpPr>
            <a:spLocks noRot="1" noChangeAspect="1" noMove="1" noResize="1" noEditPoints="1" noAdjustHandles="1" noChangeArrowheads="1" noChangeShapeType="1" noTextEdit="1"/>
          </p:cNvSpPr>
          <p:nvPr/>
        </p:nvSpPr>
        <p:spPr>
          <a:xfrm>
            <a:off x="3436652" y="3552965"/>
            <a:ext cx="883575" cy="552715"/>
          </a:xfrm>
          <a:prstGeom prst="rect">
            <a:avLst/>
          </a:prstGeom>
          <a:blipFill rotWithShape="0">
            <a:blip r:embed="rId7"/>
            <a:stretch>
              <a:fillRect l="-7586" r="-6897" b="-6593"/>
            </a:stretch>
          </a:blipFill>
        </p:spPr>
        <p:txBody>
          <a:bodyPr/>
          <a:lstStyle/>
          <a:p>
            <a:pPr>
              <a:defRPr/>
            </a:pPr>
            <a:r>
              <a:rPr lang="vi-VN">
                <a:noFill/>
              </a:rPr>
              <a:t> </a:t>
            </a:r>
          </a:p>
        </p:txBody>
      </p:sp>
      <p:sp>
        <p:nvSpPr>
          <p:cNvPr id="24" name="Hình chữ nhật 23"/>
          <p:cNvSpPr>
            <a:spLocks noRot="1" noChangeAspect="1" noMove="1" noResize="1" noEditPoints="1" noAdjustHandles="1" noChangeArrowheads="1" noChangeShapeType="1" noTextEdit="1"/>
          </p:cNvSpPr>
          <p:nvPr/>
        </p:nvSpPr>
        <p:spPr>
          <a:xfrm>
            <a:off x="5961536" y="3572815"/>
            <a:ext cx="1261627" cy="576633"/>
          </a:xfrm>
          <a:prstGeom prst="rect">
            <a:avLst/>
          </a:prstGeom>
          <a:blipFill rotWithShape="0">
            <a:blip r:embed="rId8"/>
            <a:stretch>
              <a:fillRect/>
            </a:stretch>
          </a:blipFill>
        </p:spPr>
        <p:txBody>
          <a:bodyPr/>
          <a:lstStyle/>
          <a:p>
            <a:pPr>
              <a:defRPr/>
            </a:pPr>
            <a:r>
              <a:rPr lang="vi-VN">
                <a:noFill/>
              </a:rPr>
              <a:t> </a:t>
            </a:r>
          </a:p>
        </p:txBody>
      </p:sp>
      <p:sp>
        <p:nvSpPr>
          <p:cNvPr id="25" name="Hình chữ nhật 24"/>
          <p:cNvSpPr>
            <a:spLocks noChangeArrowheads="1"/>
          </p:cNvSpPr>
          <p:nvPr/>
        </p:nvSpPr>
        <p:spPr bwMode="auto">
          <a:xfrm>
            <a:off x="7216775" y="3609975"/>
            <a:ext cx="1311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vi-VN" sz="2000" b="1">
                <a:solidFill>
                  <a:srgbClr val="0070C0"/>
                </a:solidFill>
              </a:rPr>
              <a:t> = 9,13 (</a:t>
            </a:r>
            <a:r>
              <a:rPr lang="en-US" altLang="vi-VN" sz="2000" b="1">
                <a:solidFill>
                  <a:srgbClr val="0070C0"/>
                </a:solidFill>
                <a:latin typeface="Times New Roman" panose="02020603050405020304" pitchFamily="18" charset="0"/>
                <a:cs typeface="Times New Roman" panose="02020603050405020304" pitchFamily="18" charset="0"/>
              </a:rPr>
              <a:t>m)</a:t>
            </a:r>
            <a:endParaRPr lang="el-GR" altLang="vi-VN" sz="2000" b="1" i="1">
              <a:solidFill>
                <a:srgbClr val="0070C0"/>
              </a:solidFill>
              <a:latin typeface="Times New Roman" panose="02020603050405020304" pitchFamily="18" charset="0"/>
            </a:endParaRPr>
          </a:p>
        </p:txBody>
      </p:sp>
      <p:sp>
        <p:nvSpPr>
          <p:cNvPr id="26" name="Hình chữ nhật 25"/>
          <p:cNvSpPr>
            <a:spLocks noRot="1" noChangeAspect="1" noMove="1" noResize="1" noEditPoints="1" noAdjustHandles="1" noChangeArrowheads="1" noChangeShapeType="1" noTextEdit="1"/>
          </p:cNvSpPr>
          <p:nvPr/>
        </p:nvSpPr>
        <p:spPr>
          <a:xfrm>
            <a:off x="4461503" y="3602237"/>
            <a:ext cx="1508490" cy="586058"/>
          </a:xfrm>
          <a:prstGeom prst="rect">
            <a:avLst/>
          </a:prstGeom>
          <a:blipFill rotWithShape="0">
            <a:blip r:embed="rId9"/>
            <a:stretch>
              <a:fillRect l="-4453"/>
            </a:stretch>
          </a:blipFill>
        </p:spPr>
        <p:txBody>
          <a:bodyPr/>
          <a:lstStyle/>
          <a:p>
            <a:pPr>
              <a:defRPr/>
            </a:pPr>
            <a:r>
              <a:rPr lang="vi-VN">
                <a:noFill/>
              </a:rPr>
              <a:t> </a:t>
            </a:r>
          </a:p>
        </p:txBody>
      </p:sp>
      <p:sp>
        <p:nvSpPr>
          <p:cNvPr id="2" name="Hình chữ nhật 1"/>
          <p:cNvSpPr>
            <a:spLocks noChangeArrowheads="1"/>
          </p:cNvSpPr>
          <p:nvPr/>
        </p:nvSpPr>
        <p:spPr bwMode="auto">
          <a:xfrm>
            <a:off x="3198813" y="4170363"/>
            <a:ext cx="6918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000" b="1">
                <a:solidFill>
                  <a:srgbClr val="0070C0"/>
                </a:solidFill>
                <a:cs typeface="Times New Roman" panose="02020603050405020304" pitchFamily="18" charset="0"/>
              </a:rPr>
              <a:t>b) Chiều d</a:t>
            </a:r>
            <a:r>
              <a:rPr lang="en-US" altLang="en-US" sz="2000" b="1">
                <a:solidFill>
                  <a:srgbClr val="0070C0"/>
                </a:solidFill>
                <a:latin typeface="Calibri" panose="020F0502020204030204" pitchFamily="34" charset="0"/>
                <a:cs typeface="Times New Roman" panose="02020603050405020304" pitchFamily="18" charset="0"/>
              </a:rPr>
              <a:t>à</a:t>
            </a:r>
            <a:r>
              <a:rPr lang="en-US" altLang="en-US" sz="2000" b="1">
                <a:solidFill>
                  <a:srgbClr val="0070C0"/>
                </a:solidFill>
                <a:cs typeface="Times New Roman" panose="02020603050405020304" pitchFamily="18" charset="0"/>
              </a:rPr>
              <a:t>i một vòng dây quấn bằng chu vi của lõi sứ:</a:t>
            </a:r>
            <a:endParaRPr lang="en-US" altLang="en-US" sz="2000" b="1">
              <a:solidFill>
                <a:srgbClr val="0070C0"/>
              </a:solidFill>
            </a:endParaRPr>
          </a:p>
        </p:txBody>
      </p:sp>
      <p:sp>
        <p:nvSpPr>
          <p:cNvPr id="4" name="Hình chữ nhật 3"/>
          <p:cNvSpPr>
            <a:spLocks noChangeArrowheads="1"/>
          </p:cNvSpPr>
          <p:nvPr/>
        </p:nvSpPr>
        <p:spPr bwMode="auto">
          <a:xfrm>
            <a:off x="3636963" y="4576763"/>
            <a:ext cx="1085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rgbClr val="0070C0"/>
                </a:solidFill>
                <a:cs typeface="Times New Roman" panose="02020603050405020304" pitchFamily="18" charset="0"/>
              </a:rPr>
              <a:t>C = π.d</a:t>
            </a:r>
            <a:endParaRPr lang="vi-VN" altLang="vi-VN" sz="2000" b="1">
              <a:solidFill>
                <a:srgbClr val="0070C0"/>
              </a:solidFill>
            </a:endParaRPr>
          </a:p>
        </p:txBody>
      </p:sp>
      <p:sp>
        <p:nvSpPr>
          <p:cNvPr id="5" name="Hình chữ nhật 4"/>
          <p:cNvSpPr>
            <a:spLocks noChangeArrowheads="1"/>
          </p:cNvSpPr>
          <p:nvPr/>
        </p:nvSpPr>
        <p:spPr bwMode="auto">
          <a:xfrm>
            <a:off x="4806950" y="4618038"/>
            <a:ext cx="1908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rgbClr val="0070C0"/>
                </a:solidFill>
                <a:cs typeface="Times New Roman" panose="02020603050405020304" pitchFamily="18" charset="0"/>
              </a:rPr>
              <a:t>= 3,14. 2,5.10</a:t>
            </a:r>
            <a:r>
              <a:rPr lang="en-US" altLang="en-US" sz="2000" b="1" baseline="30000">
                <a:solidFill>
                  <a:srgbClr val="0070C0"/>
                </a:solidFill>
                <a:cs typeface="Times New Roman" panose="02020603050405020304" pitchFamily="18" charset="0"/>
              </a:rPr>
              <a:t>-2</a:t>
            </a:r>
            <a:endParaRPr lang="vi-VN" altLang="vi-VN" sz="2000" b="1">
              <a:solidFill>
                <a:srgbClr val="0070C0"/>
              </a:solidFill>
            </a:endParaRPr>
          </a:p>
        </p:txBody>
      </p:sp>
      <p:sp>
        <p:nvSpPr>
          <p:cNvPr id="13" name="Hình chữ nhật 12"/>
          <p:cNvSpPr>
            <a:spLocks noChangeArrowheads="1"/>
          </p:cNvSpPr>
          <p:nvPr/>
        </p:nvSpPr>
        <p:spPr bwMode="auto">
          <a:xfrm>
            <a:off x="6538913" y="4605338"/>
            <a:ext cx="2165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rgbClr val="0070C0"/>
                </a:solidFill>
                <a:cs typeface="Times New Roman" panose="02020603050405020304" pitchFamily="18" charset="0"/>
              </a:rPr>
              <a:t>= 7,85.10</a:t>
            </a:r>
            <a:r>
              <a:rPr lang="en-US" altLang="en-US" sz="2000" b="1" baseline="30000">
                <a:solidFill>
                  <a:srgbClr val="0070C0"/>
                </a:solidFill>
                <a:cs typeface="Times New Roman" panose="02020603050405020304" pitchFamily="18" charset="0"/>
              </a:rPr>
              <a:t>-2</a:t>
            </a:r>
            <a:r>
              <a:rPr lang="en-US" altLang="en-US" sz="2000" b="1">
                <a:solidFill>
                  <a:srgbClr val="0070C0"/>
                </a:solidFill>
                <a:latin typeface="Calibri" panose="020F0502020204030204" pitchFamily="34" charset="0"/>
                <a:cs typeface="Times New Roman" panose="02020603050405020304" pitchFamily="18" charset="0"/>
              </a:rPr>
              <a:t> (m)</a:t>
            </a:r>
            <a:endParaRPr lang="vi-VN" altLang="vi-VN" sz="2000" b="1">
              <a:solidFill>
                <a:srgbClr val="0070C0"/>
              </a:solidFill>
            </a:endParaRPr>
          </a:p>
        </p:txBody>
      </p:sp>
      <p:sp>
        <p:nvSpPr>
          <p:cNvPr id="17" name="Hình chữ nhật 16"/>
          <p:cNvSpPr>
            <a:spLocks noChangeArrowheads="1"/>
          </p:cNvSpPr>
          <p:nvPr/>
        </p:nvSpPr>
        <p:spPr bwMode="auto">
          <a:xfrm>
            <a:off x="3594100" y="5072063"/>
            <a:ext cx="3746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000" b="1">
                <a:solidFill>
                  <a:srgbClr val="0070C0"/>
                </a:solidFill>
                <a:cs typeface="Times New Roman" panose="02020603050405020304" pitchFamily="18" charset="0"/>
              </a:rPr>
              <a:t>Số vòng dây quấn v</a:t>
            </a:r>
            <a:r>
              <a:rPr lang="en-US" altLang="en-US" sz="2000" b="1">
                <a:solidFill>
                  <a:srgbClr val="0070C0"/>
                </a:solidFill>
                <a:latin typeface="Calibri" panose="020F0502020204030204" pitchFamily="34" charset="0"/>
                <a:cs typeface="Times New Roman" panose="02020603050405020304" pitchFamily="18" charset="0"/>
              </a:rPr>
              <a:t>à</a:t>
            </a:r>
            <a:r>
              <a:rPr lang="en-US" altLang="en-US" sz="2000" b="1">
                <a:solidFill>
                  <a:srgbClr val="0070C0"/>
                </a:solidFill>
                <a:cs typeface="Times New Roman" panose="02020603050405020304" pitchFamily="18" charset="0"/>
              </a:rPr>
              <a:t>o lõi sứ:</a:t>
            </a:r>
            <a:endParaRPr lang="en-US" altLang="en-US" sz="2000" b="1">
              <a:solidFill>
                <a:srgbClr val="0070C0"/>
              </a:solidFill>
            </a:endParaRPr>
          </a:p>
        </p:txBody>
      </p:sp>
      <p:sp>
        <p:nvSpPr>
          <p:cNvPr id="18" name="Hình chữ nhật 17"/>
          <p:cNvSpPr>
            <a:spLocks noChangeArrowheads="1"/>
          </p:cNvSpPr>
          <p:nvPr/>
        </p:nvSpPr>
        <p:spPr bwMode="auto">
          <a:xfrm>
            <a:off x="3594100" y="5681663"/>
            <a:ext cx="4037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rgbClr val="0070C0"/>
                </a:solidFill>
                <a:cs typeface="Times New Roman" panose="02020603050405020304" pitchFamily="18" charset="0"/>
              </a:rPr>
              <a:t>chiều d</a:t>
            </a:r>
            <a:r>
              <a:rPr lang="en-US" altLang="en-US" sz="2000" b="1">
                <a:solidFill>
                  <a:srgbClr val="0070C0"/>
                </a:solidFill>
                <a:latin typeface="Calibri" panose="020F0502020204030204" pitchFamily="34" charset="0"/>
                <a:cs typeface="Times New Roman" panose="02020603050405020304" pitchFamily="18" charset="0"/>
              </a:rPr>
              <a:t>à</a:t>
            </a:r>
            <a:r>
              <a:rPr lang="en-US" altLang="en-US" sz="2000" b="1">
                <a:solidFill>
                  <a:srgbClr val="0070C0"/>
                </a:solidFill>
                <a:cs typeface="Times New Roman" panose="02020603050405020304" pitchFamily="18" charset="0"/>
              </a:rPr>
              <a:t>i tối thiểu của lõi sứ l</a:t>
            </a:r>
            <a:r>
              <a:rPr lang="en-US" altLang="en-US" sz="2000" b="1">
                <a:solidFill>
                  <a:srgbClr val="0070C0"/>
                </a:solidFill>
                <a:latin typeface="Calibri" panose="020F0502020204030204" pitchFamily="34" charset="0"/>
                <a:cs typeface="Times New Roman" panose="02020603050405020304" pitchFamily="18" charset="0"/>
              </a:rPr>
              <a:t>à</a:t>
            </a:r>
            <a:r>
              <a:rPr lang="en-US" altLang="en-US" sz="2000" b="1">
                <a:solidFill>
                  <a:srgbClr val="0070C0"/>
                </a:solidFill>
                <a:cs typeface="Times New Roman" panose="02020603050405020304" pitchFamily="18" charset="0"/>
              </a:rPr>
              <a:t>:</a:t>
            </a:r>
            <a:r>
              <a:rPr lang="en-US" altLang="en-US" sz="2000" b="1">
                <a:solidFill>
                  <a:srgbClr val="0070C0"/>
                </a:solidFill>
              </a:rPr>
              <a:t> </a:t>
            </a:r>
            <a:endParaRPr lang="vi-VN" altLang="vi-VN" sz="2000" b="1">
              <a:solidFill>
                <a:srgbClr val="0070C0"/>
              </a:solidFill>
            </a:endParaRPr>
          </a:p>
        </p:txBody>
      </p:sp>
      <p:sp>
        <p:nvSpPr>
          <p:cNvPr id="19" name="Hình chữ nhật 18"/>
          <p:cNvSpPr>
            <a:spLocks noChangeArrowheads="1"/>
          </p:cNvSpPr>
          <p:nvPr/>
        </p:nvSpPr>
        <p:spPr bwMode="auto">
          <a:xfrm>
            <a:off x="3657600" y="6137275"/>
            <a:ext cx="1042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i="1">
                <a:solidFill>
                  <a:srgbClr val="0070C0"/>
                </a:solidFill>
                <a:cs typeface="Times New Roman" panose="02020603050405020304" pitchFamily="18" charset="0"/>
              </a:rPr>
              <a:t>l</a:t>
            </a:r>
            <a:r>
              <a:rPr lang="en-US" altLang="en-US" sz="1800" b="1" i="1" baseline="-30000">
                <a:solidFill>
                  <a:srgbClr val="0070C0"/>
                </a:solidFill>
                <a:cs typeface="Times New Roman" panose="02020603050405020304" pitchFamily="18" charset="0"/>
              </a:rPr>
              <a:t>2</a:t>
            </a:r>
            <a:r>
              <a:rPr lang="en-US" altLang="en-US" sz="1800" b="1">
                <a:solidFill>
                  <a:srgbClr val="0070C0"/>
                </a:solidFill>
                <a:latin typeface="Calibri" panose="020F0502020204030204" pitchFamily="34" charset="0"/>
                <a:cs typeface="Times New Roman" panose="02020603050405020304" pitchFamily="18" charset="0"/>
              </a:rPr>
              <a:t> </a:t>
            </a:r>
            <a:r>
              <a:rPr lang="en-US" altLang="en-US" sz="1800" b="1">
                <a:solidFill>
                  <a:srgbClr val="0070C0"/>
                </a:solidFill>
                <a:cs typeface="Times New Roman" panose="02020603050405020304" pitchFamily="18" charset="0"/>
              </a:rPr>
              <a:t>= N.d</a:t>
            </a:r>
            <a:r>
              <a:rPr lang="en-US" altLang="en-US" sz="1800" b="1" baseline="-30000">
                <a:solidFill>
                  <a:srgbClr val="0070C0"/>
                </a:solidFill>
                <a:cs typeface="Times New Roman" panose="02020603050405020304" pitchFamily="18" charset="0"/>
              </a:rPr>
              <a:t>1</a:t>
            </a:r>
            <a:endParaRPr lang="vi-VN" altLang="vi-VN" sz="1800"/>
          </a:p>
        </p:txBody>
      </p:sp>
      <p:sp>
        <p:nvSpPr>
          <p:cNvPr id="27" name="Hình chữ nhật 26"/>
          <p:cNvSpPr>
            <a:spLocks noChangeArrowheads="1"/>
          </p:cNvSpPr>
          <p:nvPr/>
        </p:nvSpPr>
        <p:spPr bwMode="auto">
          <a:xfrm>
            <a:off x="4605338" y="6121400"/>
            <a:ext cx="159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0070C0"/>
                </a:solidFill>
                <a:cs typeface="Times New Roman" panose="02020603050405020304" pitchFamily="18" charset="0"/>
              </a:rPr>
              <a:t>= 116,3.8.10</a:t>
            </a:r>
            <a:r>
              <a:rPr lang="en-US" altLang="en-US" sz="1800" b="1" baseline="30000">
                <a:solidFill>
                  <a:srgbClr val="0070C0"/>
                </a:solidFill>
                <a:cs typeface="Times New Roman" panose="02020603050405020304" pitchFamily="18" charset="0"/>
              </a:rPr>
              <a:t>-4</a:t>
            </a:r>
            <a:endParaRPr lang="vi-VN" altLang="vi-VN" sz="1800"/>
          </a:p>
        </p:txBody>
      </p:sp>
      <p:sp>
        <p:nvSpPr>
          <p:cNvPr id="28" name="Hình chữ nhật 27"/>
          <p:cNvSpPr>
            <a:spLocks noChangeArrowheads="1"/>
          </p:cNvSpPr>
          <p:nvPr/>
        </p:nvSpPr>
        <p:spPr bwMode="auto">
          <a:xfrm>
            <a:off x="6134100" y="6161088"/>
            <a:ext cx="208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1800" b="1">
                <a:solidFill>
                  <a:srgbClr val="0070C0"/>
                </a:solidFill>
                <a:cs typeface="Times New Roman" panose="02020603050405020304" pitchFamily="18" charset="0"/>
              </a:rPr>
              <a:t>= 0,093m = 9,3cm</a:t>
            </a:r>
            <a:endParaRPr lang="en-US" altLang="en-US" sz="1800" b="1">
              <a:solidFill>
                <a:srgbClr val="0070C0"/>
              </a:solidFill>
            </a:endParaRPr>
          </a:p>
        </p:txBody>
      </p:sp>
    </p:spTree>
    <p:extLst>
      <p:ext uri="{BB962C8B-B14F-4D97-AF65-F5344CB8AC3E}">
        <p14:creationId xmlns:p14="http://schemas.microsoft.com/office/powerpoint/2010/main" val="31837717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arn(inVertical)">
                                      <p:cBhvr>
                                        <p:cTn id="62" dur="500"/>
                                        <p:tgtEl>
                                          <p:spTgt spid="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arn(inVertical)">
                                      <p:cBhvr>
                                        <p:cTn id="72" dur="500"/>
                                        <p:tgtEl>
                                          <p:spTgt spid="2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1"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arn(inVertical)">
                                      <p:cBhvr>
                                        <p:cTn id="77" dur="500"/>
                                        <p:tgtEl>
                                          <p:spTgt spid="2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arn(inVertical)">
                                      <p:cBhvr>
                                        <p:cTn id="82" dur="500"/>
                                        <p:tgtEl>
                                          <p:spTgt spid="2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barn(inVertical)">
                                      <p:cBhvr>
                                        <p:cTn id="87" dur="500"/>
                                        <p:tgtEl>
                                          <p:spTgt spid="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barn(inVertical)">
                                      <p:cBhvr>
                                        <p:cTn id="92" dur="500"/>
                                        <p:tgtEl>
                                          <p:spTgt spid="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barn(inVertical)">
                                      <p:cBhvr>
                                        <p:cTn id="97" dur="500"/>
                                        <p:tgtEl>
                                          <p:spTgt spid="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barn(inVertical)">
                                      <p:cBhvr>
                                        <p:cTn id="102" dur="500"/>
                                        <p:tgtEl>
                                          <p:spTgt spid="1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barn(inVertical)">
                                      <p:cBhvr>
                                        <p:cTn id="107" dur="500"/>
                                        <p:tgtEl>
                                          <p:spTgt spid="17"/>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6" presetClass="entr" presetSubtype="21" fill="hold" nodeType="clickEffect">
                                  <p:stCondLst>
                                    <p:cond delay="0"/>
                                  </p:stCondLst>
                                  <p:childTnLst>
                                    <p:set>
                                      <p:cBhvr>
                                        <p:cTn id="111" dur="1" fill="hold">
                                          <p:stCondLst>
                                            <p:cond delay="0"/>
                                          </p:stCondLst>
                                        </p:cTn>
                                        <p:tgtEl>
                                          <p:spTgt spid="9224"/>
                                        </p:tgtEl>
                                        <p:attrNameLst>
                                          <p:attrName>style.visibility</p:attrName>
                                        </p:attrNameLst>
                                      </p:cBhvr>
                                      <p:to>
                                        <p:strVal val="visible"/>
                                      </p:to>
                                    </p:set>
                                    <p:animEffect transition="in" filter="barn(inVertical)">
                                      <p:cBhvr>
                                        <p:cTn id="112" dur="500"/>
                                        <p:tgtEl>
                                          <p:spTgt spid="922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barn(inVertical)">
                                      <p:cBhvr>
                                        <p:cTn id="117" dur="500"/>
                                        <p:tgtEl>
                                          <p:spTgt spid="18"/>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barn(inVertical)">
                                      <p:cBhvr>
                                        <p:cTn id="122" dur="500"/>
                                        <p:tgtEl>
                                          <p:spTgt spid="19"/>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barn(inVertical)">
                                      <p:cBhvr>
                                        <p:cTn id="127" dur="500"/>
                                        <p:tgtEl>
                                          <p:spTgt spid="27"/>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barn(inVertical)">
                                      <p:cBhvr>
                                        <p:cTn id="1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P spid="2" grpId="0"/>
      <p:bldP spid="4" grpId="0"/>
      <p:bldP spid="5" grpId="0"/>
      <p:bldP spid="13" grpId="0"/>
      <p:bldP spid="17" grpId="0"/>
      <p:bldP spid="18" grpId="0"/>
      <p:bldP spid="19" grpId="0"/>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0"/>
          <p:cNvSpPr txBox="1">
            <a:spLocks noChangeArrowheads="1"/>
          </p:cNvSpPr>
          <p:nvPr/>
        </p:nvSpPr>
        <p:spPr bwMode="auto">
          <a:xfrm>
            <a:off x="2481263" y="2624138"/>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b="1">
                <a:solidFill>
                  <a:srgbClr val="0070C0"/>
                </a:solidFill>
                <a:latin typeface="Times New Roman" panose="02020603050405020304" pitchFamily="18" charset="0"/>
                <a:cs typeface="Times New Roman" panose="02020603050405020304" pitchFamily="18" charset="0"/>
              </a:rPr>
              <a:t>↔</a:t>
            </a:r>
            <a:r>
              <a:rPr lang="en-US" altLang="en-US" sz="2000" b="1">
                <a:solidFill>
                  <a:srgbClr val="0070C0"/>
                </a:solidFill>
                <a:cs typeface="Times New Roman" panose="02020603050405020304" pitchFamily="18" charset="0"/>
              </a:rPr>
              <a:t> (R</a:t>
            </a:r>
            <a:r>
              <a:rPr lang="en-US" altLang="en-US" sz="2000" b="1" baseline="-30000">
                <a:solidFill>
                  <a:srgbClr val="0070C0"/>
                </a:solidFill>
                <a:cs typeface="Times New Roman" panose="02020603050405020304" pitchFamily="18" charset="0"/>
              </a:rPr>
              <a:t>tđ </a:t>
            </a:r>
            <a:r>
              <a:rPr lang="en-US" altLang="en-US" sz="2000" b="1">
                <a:solidFill>
                  <a:srgbClr val="0070C0"/>
                </a:solidFill>
                <a:cs typeface="Times New Roman" panose="02020603050405020304" pitchFamily="18" charset="0"/>
              </a:rPr>
              <a:t>)min</a:t>
            </a:r>
            <a:endParaRPr lang="en-US" altLang="vi-VN" sz="2000" b="1">
              <a:solidFill>
                <a:srgbClr val="0070C0"/>
              </a:solidFill>
              <a:latin typeface=".VnArial" panose="020B7200000000000000" pitchFamily="34" charset="0"/>
            </a:endParaRPr>
          </a:p>
        </p:txBody>
      </p:sp>
      <p:sp>
        <p:nvSpPr>
          <p:cNvPr id="191533" name="Rectangle 45"/>
          <p:cNvSpPr>
            <a:spLocks noChangeArrowheads="1"/>
          </p:cNvSpPr>
          <p:nvPr/>
        </p:nvSpPr>
        <p:spPr bwMode="auto">
          <a:xfrm>
            <a:off x="4806950" y="-3175"/>
            <a:ext cx="3035300" cy="585788"/>
          </a:xfrm>
          <a:prstGeom prst="rect">
            <a:avLst/>
          </a:prstGeom>
          <a:solidFill>
            <a:schemeClr val="accent1">
              <a:lumMod val="75000"/>
            </a:schemeClr>
          </a:solidFill>
          <a:ln>
            <a:noFill/>
          </a:ln>
        </p:spPr>
        <p:txBody>
          <a:bodyPr anchor="ct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just" eaLnBrk="1" hangingPunct="1">
              <a:defRPr/>
            </a:pPr>
            <a:r>
              <a:rPr lang="en-US" sz="3200" b="1" dirty="0" smtClean="0">
                <a:solidFill>
                  <a:srgbClr val="FF0066"/>
                </a:solidFill>
                <a:latin typeface="Arial" panose="020B0604020202020204" pitchFamily="34" charset="0"/>
              </a:rPr>
              <a:t>BÀI TẬP SBT</a:t>
            </a:r>
            <a:endParaRPr lang="en-US" sz="3200" b="1" dirty="0">
              <a:solidFill>
                <a:srgbClr val="FF0066"/>
              </a:solidFill>
              <a:latin typeface="Arial" panose="020B0604020202020204" pitchFamily="34" charset="0"/>
            </a:endParaRPr>
          </a:p>
        </p:txBody>
      </p:sp>
      <p:sp>
        <p:nvSpPr>
          <p:cNvPr id="191535" name="Text Box 47"/>
          <p:cNvSpPr txBox="1">
            <a:spLocks noChangeArrowheads="1"/>
          </p:cNvSpPr>
          <p:nvPr/>
        </p:nvSpPr>
        <p:spPr bwMode="auto">
          <a:xfrm>
            <a:off x="454025" y="533400"/>
            <a:ext cx="11447463" cy="1014413"/>
          </a:xfrm>
          <a:prstGeom prst="rect">
            <a:avLst/>
          </a:prstGeom>
          <a:solidFill>
            <a:schemeClr val="accent2">
              <a:lumMod val="40000"/>
              <a:lumOff val="60000"/>
            </a:schemeClr>
          </a:solidFill>
          <a:ln>
            <a:noFill/>
          </a:ln>
        </p:spPr>
        <p:txBody>
          <a:bodyPr>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defRPr/>
            </a:pPr>
            <a:r>
              <a:rPr lang="en-US" b="1" u="sng" dirty="0" err="1">
                <a:solidFill>
                  <a:srgbClr val="FF0000"/>
                </a:solidFill>
                <a:latin typeface="Times New Roman" panose="02020603050405020304" pitchFamily="18" charset="0"/>
                <a:cs typeface="Times New Roman" panose="02020603050405020304" pitchFamily="18" charset="0"/>
              </a:rPr>
              <a:t>Bài</a:t>
            </a:r>
            <a:r>
              <a:rPr lang="en-US" b="1" u="sng" dirty="0">
                <a:solidFill>
                  <a:srgbClr val="FF0000"/>
                </a:solidFill>
                <a:latin typeface="Times New Roman" panose="02020603050405020304" pitchFamily="18" charset="0"/>
                <a:cs typeface="Times New Roman" panose="02020603050405020304" pitchFamily="18" charset="0"/>
              </a:rPr>
              <a:t> 10.14:</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t>
            </a:r>
            <a:r>
              <a:rPr lang="en-US" baseline="-25000" dirty="0" err="1">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30Ω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R</a:t>
            </a:r>
            <a:r>
              <a:rPr lang="en-US" baseline="-25000" dirty="0">
                <a:solidFill>
                  <a:srgbClr val="FF0000"/>
                </a:solidFill>
                <a:latin typeface="Times New Roman" panose="02020603050405020304" pitchFamily="18" charset="0"/>
                <a:cs typeface="Times New Roman" panose="02020603050405020304" pitchFamily="18" charset="0"/>
              </a:rPr>
              <a:t>1</a:t>
            </a:r>
            <a:r>
              <a:rPr lang="en-US" dirty="0">
                <a:solidFill>
                  <a:srgbClr val="FF0000"/>
                </a:solidFill>
                <a:latin typeface="Times New Roman" panose="02020603050405020304" pitchFamily="18" charset="0"/>
                <a:cs typeface="Times New Roman" panose="02020603050405020304" pitchFamily="18" charset="0"/>
              </a:rPr>
              <a:t> = 15Ω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R</a:t>
            </a:r>
            <a:r>
              <a:rPr lang="en-US" baseline="-25000" dirty="0">
                <a:solidFill>
                  <a:srgbClr val="FF0000"/>
                </a:solidFill>
                <a:latin typeface="Times New Roman" panose="02020603050405020304" pitchFamily="18" charset="0"/>
                <a:cs typeface="Times New Roman" panose="02020603050405020304" pitchFamily="18" charset="0"/>
              </a:rPr>
              <a:t>2</a:t>
            </a:r>
            <a:r>
              <a:rPr lang="en-US" dirty="0">
                <a:solidFill>
                  <a:srgbClr val="FF0000"/>
                </a:solidFill>
                <a:latin typeface="Times New Roman" panose="02020603050405020304" pitchFamily="18" charset="0"/>
                <a:cs typeface="Times New Roman" panose="02020603050405020304" pitchFamily="18" charset="0"/>
              </a:rPr>
              <a:t> = 10Ω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10.5,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U = 4,5V.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R</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I</a:t>
            </a:r>
            <a:r>
              <a:rPr lang="en-US" baseline="-25000" dirty="0">
                <a:solidFill>
                  <a:srgbClr val="FF0000"/>
                </a:solidFill>
                <a:latin typeface="Times New Roman" panose="02020603050405020304" pitchFamily="18" charset="0"/>
                <a:cs typeface="Times New Roman" panose="02020603050405020304" pitchFamily="18" charset="0"/>
              </a:rPr>
              <a:t>max</a:t>
            </a:r>
            <a:r>
              <a:rPr lang="en-US"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I</a:t>
            </a:r>
            <a:r>
              <a:rPr lang="en-US" baseline="-25000" dirty="0" err="1">
                <a:solidFill>
                  <a:srgbClr val="FF0000"/>
                </a:solidFill>
                <a:latin typeface="Times New Roman" panose="02020603050405020304" pitchFamily="18" charset="0"/>
                <a:cs typeface="Times New Roman" panose="02020603050405020304" pitchFamily="18" charset="0"/>
              </a:rPr>
              <a:t>min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nhiêu</a:t>
            </a:r>
            <a:r>
              <a:rPr lang="en-US" dirty="0">
                <a:latin typeface="Times New Roman" panose="02020603050405020304" pitchFamily="18" charset="0"/>
                <a:cs typeface="Times New Roman" panose="02020603050405020304" pitchFamily="18" charset="0"/>
              </a:rPr>
              <a:t>?</a:t>
            </a:r>
          </a:p>
        </p:txBody>
      </p:sp>
      <p:sp>
        <p:nvSpPr>
          <p:cNvPr id="46085" name="Text Box 63"/>
          <p:cNvSpPr txBox="1">
            <a:spLocks noChangeArrowheads="1"/>
          </p:cNvSpPr>
          <p:nvPr/>
        </p:nvSpPr>
        <p:spPr bwMode="auto">
          <a:xfrm>
            <a:off x="357188" y="1524000"/>
            <a:ext cx="1833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2400" b="1" u="sng">
                <a:solidFill>
                  <a:srgbClr val="0000CC"/>
                </a:solidFill>
                <a:latin typeface="Times New Roman" panose="02020603050405020304" pitchFamily="18" charset="0"/>
                <a:cs typeface="Times New Roman" panose="02020603050405020304" pitchFamily="18" charset="0"/>
              </a:rPr>
              <a:t>Tóm tắt:</a:t>
            </a:r>
          </a:p>
        </p:txBody>
      </p:sp>
      <p:cxnSp>
        <p:nvCxnSpPr>
          <p:cNvPr id="11" name="Đường nối Thẳng 10"/>
          <p:cNvCxnSpPr/>
          <p:nvPr/>
        </p:nvCxnSpPr>
        <p:spPr>
          <a:xfrm>
            <a:off x="1744663" y="1557338"/>
            <a:ext cx="0" cy="5567362"/>
          </a:xfrm>
          <a:prstGeom prst="line">
            <a:avLst/>
          </a:prstGeom>
          <a:ln w="28575"/>
        </p:spPr>
        <p:style>
          <a:lnRef idx="1">
            <a:schemeClr val="dk1"/>
          </a:lnRef>
          <a:fillRef idx="0">
            <a:schemeClr val="dk1"/>
          </a:fillRef>
          <a:effectRef idx="0">
            <a:schemeClr val="dk1"/>
          </a:effectRef>
          <a:fontRef idx="minor">
            <a:schemeClr val="tx1"/>
          </a:fontRef>
        </p:style>
      </p:cxnSp>
      <p:sp>
        <p:nvSpPr>
          <p:cNvPr id="46087" name="Text Box 63"/>
          <p:cNvSpPr txBox="1">
            <a:spLocks noChangeArrowheads="1"/>
          </p:cNvSpPr>
          <p:nvPr/>
        </p:nvSpPr>
        <p:spPr bwMode="auto">
          <a:xfrm>
            <a:off x="1935163" y="1500188"/>
            <a:ext cx="183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2400" b="1" u="sng">
                <a:solidFill>
                  <a:srgbClr val="0000CC"/>
                </a:solidFill>
                <a:latin typeface="Times New Roman" panose="02020603050405020304" pitchFamily="18" charset="0"/>
                <a:cs typeface="Times New Roman" panose="02020603050405020304" pitchFamily="18" charset="0"/>
              </a:rPr>
              <a:t>Giải:</a:t>
            </a:r>
          </a:p>
        </p:txBody>
      </p:sp>
      <p:sp>
        <p:nvSpPr>
          <p:cNvPr id="15" name="Nút Hành động: Kết thúc 14">
            <a:hlinkClick r:id="" action="ppaction://hlinkshowjump?jump=lastslide" highlightClick="1"/>
          </p:cNvPr>
          <p:cNvSpPr/>
          <p:nvPr/>
        </p:nvSpPr>
        <p:spPr>
          <a:xfrm>
            <a:off x="11610975" y="6488113"/>
            <a:ext cx="581025" cy="36988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000" b="1">
              <a:solidFill>
                <a:srgbClr val="0070C0"/>
              </a:solidFill>
            </a:endParaRPr>
          </a:p>
        </p:txBody>
      </p:sp>
      <p:pic>
        <p:nvPicPr>
          <p:cNvPr id="46089" name="Picture 12" descr="Giải SBT Vật Lí 9 | Giải bài tập Sách bài tập Vật Lí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2163" y="1579563"/>
            <a:ext cx="21812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336550" y="2055813"/>
            <a:ext cx="13811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ts val="1800"/>
              </a:lnSpc>
              <a:spcBef>
                <a:spcPct val="0"/>
              </a:spcBef>
              <a:spcAft>
                <a:spcPts val="1200"/>
              </a:spcAft>
              <a:buFontTx/>
              <a:buNone/>
            </a:pPr>
            <a:r>
              <a:rPr lang="nl-NL" altLang="vi-VN" sz="2000" b="1">
                <a:solidFill>
                  <a:srgbClr val="0070C0"/>
                </a:solidFill>
                <a:cs typeface="Times New Roman" panose="02020603050405020304" pitchFamily="18" charset="0"/>
              </a:rPr>
              <a:t>R</a:t>
            </a:r>
            <a:r>
              <a:rPr lang="nl-NL" altLang="vi-VN" sz="2000" b="1" baseline="-25000">
                <a:solidFill>
                  <a:srgbClr val="0070C0"/>
                </a:solidFill>
                <a:cs typeface="Times New Roman" panose="02020603050405020304" pitchFamily="18" charset="0"/>
              </a:rPr>
              <a:t>b max</a:t>
            </a:r>
            <a:r>
              <a:rPr lang="nl-NL" altLang="vi-VN" sz="2000" b="1">
                <a:solidFill>
                  <a:srgbClr val="0070C0"/>
                </a:solidFill>
                <a:cs typeface="Times New Roman" panose="02020603050405020304" pitchFamily="18" charset="0"/>
              </a:rPr>
              <a:t> = 30</a:t>
            </a:r>
            <a:r>
              <a:rPr lang="en-US" altLang="vi-VN" sz="2000" b="1">
                <a:solidFill>
                  <a:srgbClr val="0070C0"/>
                </a:solidFill>
                <a:cs typeface="Times New Roman" panose="02020603050405020304" pitchFamily="18" charset="0"/>
              </a:rPr>
              <a:t>Ω</a:t>
            </a:r>
            <a:endParaRPr lang="en-US" altLang="vi-VN" sz="2000" b="1">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ct val="0"/>
              </a:spcBef>
              <a:spcAft>
                <a:spcPts val="1200"/>
              </a:spcAft>
              <a:buFontTx/>
              <a:buNone/>
            </a:pPr>
            <a:r>
              <a:rPr lang="nl-NL" altLang="vi-VN" sz="2000" b="1">
                <a:solidFill>
                  <a:srgbClr val="0070C0"/>
                </a:solidFill>
                <a:cs typeface="Times New Roman" panose="02020603050405020304" pitchFamily="18" charset="0"/>
              </a:rPr>
              <a:t>R</a:t>
            </a:r>
            <a:r>
              <a:rPr lang="nl-NL" altLang="vi-VN" sz="2000" b="1" baseline="-25000">
                <a:solidFill>
                  <a:srgbClr val="0070C0"/>
                </a:solidFill>
                <a:cs typeface="Times New Roman" panose="02020603050405020304" pitchFamily="18" charset="0"/>
              </a:rPr>
              <a:t>1</a:t>
            </a:r>
            <a:r>
              <a:rPr lang="nl-NL" altLang="vi-VN" sz="2000" b="1">
                <a:solidFill>
                  <a:srgbClr val="0070C0"/>
                </a:solidFill>
                <a:cs typeface="Times New Roman" panose="02020603050405020304" pitchFamily="18" charset="0"/>
              </a:rPr>
              <a:t> = 15</a:t>
            </a:r>
            <a:r>
              <a:rPr lang="en-US" altLang="vi-VN" sz="2000" b="1">
                <a:solidFill>
                  <a:srgbClr val="0070C0"/>
                </a:solidFill>
                <a:cs typeface="Times New Roman" panose="02020603050405020304" pitchFamily="18" charset="0"/>
              </a:rPr>
              <a:t>Ω</a:t>
            </a:r>
            <a:r>
              <a:rPr lang="nl-NL" altLang="vi-VN" sz="2000" b="1">
                <a:solidFill>
                  <a:srgbClr val="0070C0"/>
                </a:solidFill>
                <a:cs typeface="Times New Roman" panose="02020603050405020304" pitchFamily="18" charset="0"/>
              </a:rPr>
              <a:t> </a:t>
            </a:r>
            <a:endParaRPr lang="en-US" altLang="vi-VN" sz="2000" b="1">
              <a:solidFill>
                <a:srgbClr val="0070C0"/>
              </a:solidFill>
              <a:latin typeface="Calibri" panose="020F0502020204030204" pitchFamily="34" charset="0"/>
            </a:endParaRPr>
          </a:p>
          <a:p>
            <a:pPr algn="just">
              <a:lnSpc>
                <a:spcPts val="1800"/>
              </a:lnSpc>
              <a:spcBef>
                <a:spcPct val="0"/>
              </a:spcBef>
              <a:spcAft>
                <a:spcPts val="1200"/>
              </a:spcAft>
              <a:buFontTx/>
              <a:buNone/>
            </a:pPr>
            <a:r>
              <a:rPr lang="nl-NL" altLang="vi-VN" sz="2000" b="1">
                <a:solidFill>
                  <a:srgbClr val="0070C0"/>
                </a:solidFill>
                <a:cs typeface="Times New Roman" panose="02020603050405020304" pitchFamily="18" charset="0"/>
              </a:rPr>
              <a:t>R</a:t>
            </a:r>
            <a:r>
              <a:rPr lang="nl-NL" altLang="vi-VN" sz="2000" b="1" baseline="-25000">
                <a:solidFill>
                  <a:srgbClr val="0070C0"/>
                </a:solidFill>
                <a:cs typeface="Times New Roman" panose="02020603050405020304" pitchFamily="18" charset="0"/>
              </a:rPr>
              <a:t>2</a:t>
            </a:r>
            <a:r>
              <a:rPr lang="nl-NL" altLang="vi-VN" sz="2000" b="1">
                <a:solidFill>
                  <a:srgbClr val="0070C0"/>
                </a:solidFill>
                <a:cs typeface="Times New Roman" panose="02020603050405020304" pitchFamily="18" charset="0"/>
              </a:rPr>
              <a:t> = 10</a:t>
            </a:r>
            <a:r>
              <a:rPr lang="en-US" altLang="vi-VN" sz="2000" b="1">
                <a:solidFill>
                  <a:srgbClr val="0070C0"/>
                </a:solidFill>
                <a:cs typeface="Times New Roman" panose="02020603050405020304" pitchFamily="18" charset="0"/>
              </a:rPr>
              <a:t>Ω</a:t>
            </a:r>
            <a:endParaRPr lang="en-US" altLang="vi-VN" sz="2000" b="1">
              <a:solidFill>
                <a:srgbClr val="0070C0"/>
              </a:solidFill>
              <a:latin typeface="Calibri" panose="020F0502020204030204" pitchFamily="34" charset="0"/>
            </a:endParaRPr>
          </a:p>
          <a:p>
            <a:pPr algn="just">
              <a:lnSpc>
                <a:spcPts val="1800"/>
              </a:lnSpc>
              <a:spcBef>
                <a:spcPct val="0"/>
              </a:spcBef>
              <a:spcAft>
                <a:spcPts val="1200"/>
              </a:spcAft>
              <a:buFontTx/>
              <a:buNone/>
            </a:pPr>
            <a:r>
              <a:rPr lang="nl-NL" altLang="vi-VN" sz="2000" b="1">
                <a:solidFill>
                  <a:srgbClr val="0070C0"/>
                </a:solidFill>
                <a:cs typeface="Times New Roman" panose="02020603050405020304" pitchFamily="18" charset="0"/>
              </a:rPr>
              <a:t>U = 4,5V</a:t>
            </a:r>
            <a:endParaRPr lang="en-US" altLang="vi-VN" sz="2000" b="1">
              <a:solidFill>
                <a:srgbClr val="0070C0"/>
              </a:solidFill>
              <a:latin typeface="Calibri" panose="020F0502020204030204" pitchFamily="34" charset="0"/>
            </a:endParaRPr>
          </a:p>
          <a:p>
            <a:pPr algn="just">
              <a:lnSpc>
                <a:spcPts val="1800"/>
              </a:lnSpc>
              <a:spcBef>
                <a:spcPct val="0"/>
              </a:spcBef>
              <a:spcAft>
                <a:spcPts val="1200"/>
              </a:spcAft>
              <a:buFontTx/>
              <a:buNone/>
            </a:pPr>
            <a:r>
              <a:rPr lang="nl-NL" altLang="vi-VN" sz="2000" b="1">
                <a:solidFill>
                  <a:srgbClr val="0070C0"/>
                </a:solidFill>
                <a:cs typeface="Times New Roman" panose="02020603050405020304" pitchFamily="18" charset="0"/>
              </a:rPr>
              <a:t>I</a:t>
            </a:r>
            <a:r>
              <a:rPr lang="nl-NL" altLang="vi-VN" sz="2000" b="1" baseline="-25000">
                <a:solidFill>
                  <a:srgbClr val="0070C0"/>
                </a:solidFill>
                <a:cs typeface="Times New Roman" panose="02020603050405020304" pitchFamily="18" charset="0"/>
              </a:rPr>
              <a:t>max</a:t>
            </a:r>
            <a:r>
              <a:rPr lang="nl-NL" altLang="vi-VN" sz="2000" b="1">
                <a:solidFill>
                  <a:srgbClr val="0070C0"/>
                </a:solidFill>
                <a:cs typeface="Times New Roman" panose="02020603050405020304" pitchFamily="18" charset="0"/>
              </a:rPr>
              <a:t> = ?</a:t>
            </a:r>
            <a:endParaRPr lang="en-US" altLang="vi-VN" sz="2000" b="1">
              <a:solidFill>
                <a:srgbClr val="0070C0"/>
              </a:solidFill>
              <a:latin typeface="Calibri" panose="020F0502020204030204" pitchFamily="34" charset="0"/>
            </a:endParaRPr>
          </a:p>
          <a:p>
            <a:pPr algn="just">
              <a:lnSpc>
                <a:spcPts val="1800"/>
              </a:lnSpc>
              <a:spcBef>
                <a:spcPct val="0"/>
              </a:spcBef>
              <a:spcAft>
                <a:spcPts val="1200"/>
              </a:spcAft>
              <a:buFontTx/>
              <a:buNone/>
            </a:pPr>
            <a:r>
              <a:rPr lang="nl-NL" altLang="vi-VN" sz="2000" b="1">
                <a:solidFill>
                  <a:srgbClr val="0070C0"/>
                </a:solidFill>
                <a:cs typeface="Times New Roman" panose="02020603050405020304" pitchFamily="18" charset="0"/>
              </a:rPr>
              <a:t>I</a:t>
            </a:r>
            <a:r>
              <a:rPr lang="nl-NL" altLang="vi-VN" sz="2000" b="1" baseline="-25000">
                <a:solidFill>
                  <a:srgbClr val="0070C0"/>
                </a:solidFill>
                <a:cs typeface="Times New Roman" panose="02020603050405020304" pitchFamily="18" charset="0"/>
              </a:rPr>
              <a:t>min</a:t>
            </a:r>
            <a:r>
              <a:rPr lang="nl-NL" altLang="vi-VN" sz="2000" b="1">
                <a:solidFill>
                  <a:srgbClr val="0070C0"/>
                </a:solidFill>
                <a:cs typeface="Times New Roman" panose="02020603050405020304" pitchFamily="18" charset="0"/>
              </a:rPr>
              <a:t> = ?</a:t>
            </a:r>
            <a:endParaRPr lang="en-US" altLang="vi-VN" sz="2000" b="1">
              <a:solidFill>
                <a:srgbClr val="0070C0"/>
              </a:solidFill>
              <a:latin typeface="Calibri" panose="020F0502020204030204" pitchFamily="34" charset="0"/>
            </a:endParaRPr>
          </a:p>
        </p:txBody>
      </p:sp>
      <p:pic>
        <p:nvPicPr>
          <p:cNvPr id="8206" name="Picture 32" descr="Giải SBT Vật Lí 9 | Giải bài tập Sách bài tập Vật Lí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0025" y="3614738"/>
            <a:ext cx="250983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30" descr="Giải SBT Vật Lí 9 | Giải bài tập Sách bài tập Vật Lí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1313" y="5427663"/>
            <a:ext cx="2519362"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8"/>
          <p:cNvSpPr>
            <a:spLocks noChangeArrowheads="1"/>
          </p:cNvSpPr>
          <p:nvPr/>
        </p:nvSpPr>
        <p:spPr bwMode="auto">
          <a:xfrm>
            <a:off x="1793875" y="2654300"/>
            <a:ext cx="990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rgbClr val="0070C0"/>
                </a:solidFill>
                <a:cs typeface="Times New Roman" panose="02020603050405020304" pitchFamily="18" charset="0"/>
              </a:rPr>
              <a:t>a/ I</a:t>
            </a:r>
            <a:r>
              <a:rPr lang="en-US" altLang="en-US" sz="2000" b="1" baseline="-30000">
                <a:solidFill>
                  <a:srgbClr val="0070C0"/>
                </a:solidFill>
                <a:cs typeface="Times New Roman" panose="02020603050405020304" pitchFamily="18" charset="0"/>
              </a:rPr>
              <a:t>max </a:t>
            </a:r>
            <a:endParaRPr lang="en-US" altLang="en-US" sz="2000" b="1">
              <a:solidFill>
                <a:srgbClr val="0070C0"/>
              </a:solidFill>
            </a:endParaRPr>
          </a:p>
        </p:txBody>
      </p:sp>
      <p:sp>
        <p:nvSpPr>
          <p:cNvPr id="19" name="Rectangle 19"/>
          <p:cNvSpPr>
            <a:spLocks noChangeArrowheads="1"/>
          </p:cNvSpPr>
          <p:nvPr/>
        </p:nvSpPr>
        <p:spPr bwMode="auto">
          <a:xfrm>
            <a:off x="1935163" y="3662363"/>
            <a:ext cx="59261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rgbClr val="0070C0"/>
                </a:solidFill>
                <a:cs typeface="Times New Roman" panose="02020603050405020304" pitchFamily="18" charset="0"/>
              </a:rPr>
              <a:t>cường độ dòng điện qua R</a:t>
            </a:r>
            <a:r>
              <a:rPr lang="en-US" altLang="en-US" sz="2000" b="1" baseline="-30000">
                <a:solidFill>
                  <a:srgbClr val="0070C0"/>
                </a:solidFill>
                <a:cs typeface="Times New Roman" panose="02020603050405020304" pitchFamily="18" charset="0"/>
              </a:rPr>
              <a:t>1</a:t>
            </a:r>
            <a:r>
              <a:rPr lang="en-US" altLang="en-US" sz="2000" b="1">
                <a:solidFill>
                  <a:srgbClr val="0070C0"/>
                </a:solidFill>
                <a:latin typeface="Calibri" panose="020F0502020204030204" pitchFamily="34" charset="0"/>
                <a:cs typeface="Times New Roman" panose="02020603050405020304" pitchFamily="18" charset="0"/>
              </a:rPr>
              <a:t> </a:t>
            </a:r>
            <a:r>
              <a:rPr lang="en-US" altLang="en-US" sz="2000" b="1">
                <a:solidFill>
                  <a:srgbClr val="0070C0"/>
                </a:solidFill>
                <a:cs typeface="Times New Roman" panose="02020603050405020304" pitchFamily="18" charset="0"/>
              </a:rPr>
              <a:t>c</a:t>
            </a:r>
            <a:r>
              <a:rPr lang="en-US" altLang="en-US" sz="2000" b="1">
                <a:solidFill>
                  <a:srgbClr val="0070C0"/>
                </a:solidFill>
                <a:latin typeface="Calibri" panose="020F0502020204030204" pitchFamily="34" charset="0"/>
                <a:cs typeface="Times New Roman" panose="02020603050405020304" pitchFamily="18" charset="0"/>
              </a:rPr>
              <a:t>ó</a:t>
            </a:r>
            <a:r>
              <a:rPr lang="en-US" altLang="en-US" sz="2000" b="1">
                <a:solidFill>
                  <a:srgbClr val="0070C0"/>
                </a:solidFill>
                <a:cs typeface="Times New Roman" panose="02020603050405020304" pitchFamily="18" charset="0"/>
              </a:rPr>
              <a:t> gi</a:t>
            </a:r>
            <a:r>
              <a:rPr lang="en-US" altLang="en-US" sz="2000" b="1">
                <a:solidFill>
                  <a:srgbClr val="0070C0"/>
                </a:solidFill>
                <a:latin typeface="Calibri" panose="020F0502020204030204" pitchFamily="34" charset="0"/>
                <a:cs typeface="Times New Roman" panose="02020603050405020304" pitchFamily="18" charset="0"/>
              </a:rPr>
              <a:t>á</a:t>
            </a:r>
            <a:r>
              <a:rPr lang="en-US" altLang="en-US" sz="2000" b="1">
                <a:solidFill>
                  <a:srgbClr val="0070C0"/>
                </a:solidFill>
                <a:cs typeface="Times New Roman" panose="02020603050405020304" pitchFamily="18" charset="0"/>
              </a:rPr>
              <a:t> trị lớn nhất:</a:t>
            </a:r>
            <a:endParaRPr lang="en-US" altLang="en-US" sz="2000" b="1">
              <a:solidFill>
                <a:srgbClr val="0070C0"/>
              </a:solidFill>
            </a:endParaRPr>
          </a:p>
        </p:txBody>
      </p:sp>
      <p:sp>
        <p:nvSpPr>
          <p:cNvPr id="21" name="Rectangle 21"/>
          <p:cNvSpPr>
            <a:spLocks noChangeArrowheads="1"/>
          </p:cNvSpPr>
          <p:nvPr/>
        </p:nvSpPr>
        <p:spPr bwMode="auto">
          <a:xfrm>
            <a:off x="1935163" y="5538788"/>
            <a:ext cx="63658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rgbClr val="0070C0"/>
                </a:solidFill>
                <a:cs typeface="Times New Roman" panose="02020603050405020304" pitchFamily="18" charset="0"/>
              </a:rPr>
              <a:t>cường độ dòng điện qua R1 c</a:t>
            </a:r>
            <a:r>
              <a:rPr lang="en-US" altLang="en-US" sz="2000" b="1">
                <a:solidFill>
                  <a:srgbClr val="0070C0"/>
                </a:solidFill>
                <a:latin typeface="Calibri" panose="020F0502020204030204" pitchFamily="34" charset="0"/>
                <a:cs typeface="Times New Roman" panose="02020603050405020304" pitchFamily="18" charset="0"/>
              </a:rPr>
              <a:t>ó</a:t>
            </a:r>
            <a:r>
              <a:rPr lang="en-US" altLang="en-US" sz="2000" b="1">
                <a:solidFill>
                  <a:srgbClr val="0070C0"/>
                </a:solidFill>
                <a:cs typeface="Times New Roman" panose="02020603050405020304" pitchFamily="18" charset="0"/>
              </a:rPr>
              <a:t> gi</a:t>
            </a:r>
            <a:r>
              <a:rPr lang="en-US" altLang="en-US" sz="2000" b="1">
                <a:solidFill>
                  <a:srgbClr val="0070C0"/>
                </a:solidFill>
                <a:latin typeface="Calibri" panose="020F0502020204030204" pitchFamily="34" charset="0"/>
                <a:cs typeface="Times New Roman" panose="02020603050405020304" pitchFamily="18" charset="0"/>
              </a:rPr>
              <a:t>á</a:t>
            </a:r>
            <a:r>
              <a:rPr lang="en-US" altLang="en-US" sz="2000" b="1">
                <a:solidFill>
                  <a:srgbClr val="0070C0"/>
                </a:solidFill>
                <a:cs typeface="Times New Roman" panose="02020603050405020304" pitchFamily="18" charset="0"/>
              </a:rPr>
              <a:t> trị nhỏ nhất:</a:t>
            </a:r>
            <a:endParaRPr lang="en-US" altLang="en-US" sz="2000" b="1">
              <a:solidFill>
                <a:srgbClr val="0070C0"/>
              </a:solidFill>
            </a:endParaRPr>
          </a:p>
        </p:txBody>
      </p:sp>
      <p:sp>
        <p:nvSpPr>
          <p:cNvPr id="23" name="Rectangle 22"/>
          <p:cNvSpPr>
            <a:spLocks noChangeArrowheads="1"/>
          </p:cNvSpPr>
          <p:nvPr/>
        </p:nvSpPr>
        <p:spPr bwMode="auto">
          <a:xfrm>
            <a:off x="3155950" y="1617663"/>
            <a:ext cx="158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nl-NL" altLang="en-US" sz="1800" b="1">
                <a:solidFill>
                  <a:srgbClr val="0070C0"/>
                </a:solidFill>
                <a:cs typeface="Times New Roman" panose="02020603050405020304" pitchFamily="18" charset="0"/>
              </a:rPr>
              <a:t>R</a:t>
            </a:r>
            <a:r>
              <a:rPr lang="nl-NL" altLang="en-US" sz="1100" b="1" baseline="-30000">
                <a:solidFill>
                  <a:srgbClr val="0070C0"/>
                </a:solidFill>
                <a:cs typeface="Times New Roman" panose="02020603050405020304" pitchFamily="18" charset="0"/>
              </a:rPr>
              <a:t>1</a:t>
            </a:r>
            <a:r>
              <a:rPr lang="nl-NL" altLang="en-US" sz="1800" b="1">
                <a:solidFill>
                  <a:srgbClr val="0070C0"/>
                </a:solidFill>
                <a:latin typeface="Calibri" panose="020F0502020204030204" pitchFamily="34" charset="0"/>
                <a:cs typeface="Times New Roman" panose="02020603050405020304" pitchFamily="18" charset="0"/>
              </a:rPr>
              <a:t> </a:t>
            </a:r>
            <a:r>
              <a:rPr lang="nl-NL" altLang="en-US" sz="1800" b="1">
                <a:solidFill>
                  <a:srgbClr val="0070C0"/>
                </a:solidFill>
                <a:cs typeface="Times New Roman" panose="02020603050405020304" pitchFamily="18" charset="0"/>
              </a:rPr>
              <a:t>nt (R</a:t>
            </a:r>
            <a:r>
              <a:rPr lang="nl-NL" altLang="en-US" sz="1100" b="1" baseline="-30000">
                <a:solidFill>
                  <a:srgbClr val="0070C0"/>
                </a:solidFill>
                <a:cs typeface="Times New Roman" panose="02020603050405020304" pitchFamily="18" charset="0"/>
              </a:rPr>
              <a:t>2</a:t>
            </a:r>
            <a:r>
              <a:rPr lang="nl-NL" altLang="en-US" sz="1800" b="1">
                <a:solidFill>
                  <a:srgbClr val="0070C0"/>
                </a:solidFill>
                <a:latin typeface="Calibri" panose="020F0502020204030204" pitchFamily="34" charset="0"/>
                <a:cs typeface="Times New Roman" panose="02020603050405020304" pitchFamily="18" charset="0"/>
              </a:rPr>
              <a:t> </a:t>
            </a:r>
            <a:r>
              <a:rPr lang="nl-NL" altLang="en-US" sz="1800" b="1">
                <a:solidFill>
                  <a:srgbClr val="0070C0"/>
                </a:solidFill>
                <a:cs typeface="Times New Roman" panose="02020603050405020304" pitchFamily="18" charset="0"/>
              </a:rPr>
              <a:t>// R</a:t>
            </a:r>
            <a:r>
              <a:rPr lang="nl-NL" altLang="en-US" sz="1100" b="1" baseline="-30000">
                <a:solidFill>
                  <a:srgbClr val="0070C0"/>
                </a:solidFill>
                <a:cs typeface="Times New Roman" panose="02020603050405020304" pitchFamily="18" charset="0"/>
              </a:rPr>
              <a:t>b</a:t>
            </a:r>
            <a:r>
              <a:rPr lang="nl-NL" altLang="en-US" sz="1800" b="1">
                <a:solidFill>
                  <a:srgbClr val="0070C0"/>
                </a:solidFill>
                <a:cs typeface="Times New Roman" panose="02020603050405020304" pitchFamily="18" charset="0"/>
              </a:rPr>
              <a:t>)</a:t>
            </a:r>
            <a:endParaRPr lang="en-US" altLang="en-US" sz="1600" b="1">
              <a:solidFill>
                <a:srgbClr val="0070C0"/>
              </a:solidFill>
            </a:endParaRPr>
          </a:p>
        </p:txBody>
      </p:sp>
      <p:sp>
        <p:nvSpPr>
          <p:cNvPr id="24" name="Rectangle 23"/>
          <p:cNvSpPr>
            <a:spLocks noRot="1" noChangeAspect="1" noMove="1" noResize="1" noEditPoints="1" noAdjustHandles="1" noChangeArrowheads="1" noChangeShapeType="1" noTextEdit="1"/>
          </p:cNvSpPr>
          <p:nvPr/>
        </p:nvSpPr>
        <p:spPr>
          <a:xfrm>
            <a:off x="1909959" y="2042202"/>
            <a:ext cx="4087850" cy="573427"/>
          </a:xfrm>
          <a:prstGeom prst="rect">
            <a:avLst/>
          </a:prstGeom>
          <a:blipFill rotWithShape="0">
            <a:blip r:embed="rId6"/>
            <a:stretch>
              <a:fillRect l="-1490" b="-1064"/>
            </a:stretch>
          </a:blipFill>
        </p:spPr>
        <p:txBody>
          <a:bodyPr/>
          <a:lstStyle/>
          <a:p>
            <a:pPr>
              <a:defRPr/>
            </a:pPr>
            <a:r>
              <a:rPr lang="vi-VN">
                <a:noFill/>
              </a:rPr>
              <a:t> </a:t>
            </a:r>
          </a:p>
        </p:txBody>
      </p:sp>
      <p:sp>
        <p:nvSpPr>
          <p:cNvPr id="25" name="Rectangle 24"/>
          <p:cNvSpPr>
            <a:spLocks noRot="1" noChangeAspect="1" noMove="1" noResize="1" noEditPoints="1" noAdjustHandles="1" noChangeArrowheads="1" noChangeShapeType="1" noTextEdit="1"/>
          </p:cNvSpPr>
          <p:nvPr/>
        </p:nvSpPr>
        <p:spPr>
          <a:xfrm>
            <a:off x="2009292" y="3104125"/>
            <a:ext cx="3876382" cy="537006"/>
          </a:xfrm>
          <a:prstGeom prst="rect">
            <a:avLst/>
          </a:prstGeom>
          <a:blipFill rotWithShape="0">
            <a:blip r:embed="rId7"/>
            <a:stretch>
              <a:fillRect l="-1732" b="-7955"/>
            </a:stretch>
          </a:blipFill>
        </p:spPr>
        <p:txBody>
          <a:bodyPr/>
          <a:lstStyle/>
          <a:p>
            <a:pPr>
              <a:defRPr/>
            </a:pPr>
            <a:r>
              <a:rPr lang="vi-VN">
                <a:noFill/>
              </a:rPr>
              <a:t> </a:t>
            </a:r>
          </a:p>
        </p:txBody>
      </p:sp>
      <p:sp>
        <p:nvSpPr>
          <p:cNvPr id="46099" name="Hình chữ nhật 2"/>
          <p:cNvSpPr>
            <a:spLocks noChangeArrowheads="1"/>
          </p:cNvSpPr>
          <p:nvPr/>
        </p:nvSpPr>
        <p:spPr bwMode="auto">
          <a:xfrm>
            <a:off x="10480675" y="2759075"/>
            <a:ext cx="119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000" b="1">
                <a:solidFill>
                  <a:srgbClr val="0070C0"/>
                </a:solidFill>
                <a:latin typeface="Times New Roman" panose="02020603050405020304" pitchFamily="18" charset="0"/>
                <a:cs typeface="Times New Roman" panose="02020603050405020304" pitchFamily="18" charset="0"/>
              </a:rPr>
              <a:t>hình 10.5</a:t>
            </a:r>
            <a:endParaRPr lang="vi-VN" altLang="vi-VN" sz="2000" b="1">
              <a:solidFill>
                <a:srgbClr val="0070C0"/>
              </a:solidFill>
            </a:endParaRPr>
          </a:p>
        </p:txBody>
      </p:sp>
      <p:sp>
        <p:nvSpPr>
          <p:cNvPr id="27" name="Rectangle 18"/>
          <p:cNvSpPr>
            <a:spLocks noChangeArrowheads="1"/>
          </p:cNvSpPr>
          <p:nvPr/>
        </p:nvSpPr>
        <p:spPr bwMode="auto">
          <a:xfrm>
            <a:off x="1744663" y="4244975"/>
            <a:ext cx="13620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rgbClr val="0070C0"/>
                </a:solidFill>
                <a:cs typeface="Times New Roman" panose="02020603050405020304" pitchFamily="18" charset="0"/>
              </a:rPr>
              <a:t>b/  I</a:t>
            </a:r>
            <a:r>
              <a:rPr lang="en-US" altLang="en-US" sz="2000" b="1" baseline="-30000">
                <a:solidFill>
                  <a:srgbClr val="0070C0"/>
                </a:solidFill>
                <a:cs typeface="Times New Roman" panose="02020603050405020304" pitchFamily="18" charset="0"/>
              </a:rPr>
              <a:t>min </a:t>
            </a:r>
            <a:endParaRPr lang="en-US" altLang="vi-VN" sz="2000" b="1">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endParaRPr lang="en-US" altLang="en-US" sz="2000" b="1">
              <a:solidFill>
                <a:srgbClr val="0070C0"/>
              </a:solidFill>
            </a:endParaRPr>
          </a:p>
        </p:txBody>
      </p:sp>
      <p:sp>
        <p:nvSpPr>
          <p:cNvPr id="6" name="Hình chữ nhật 5"/>
          <p:cNvSpPr>
            <a:spLocks noChangeArrowheads="1"/>
          </p:cNvSpPr>
          <p:nvPr/>
        </p:nvSpPr>
        <p:spPr bwMode="auto">
          <a:xfrm>
            <a:off x="4106863" y="2654300"/>
            <a:ext cx="1655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rgbClr val="0070C0"/>
                </a:solidFill>
                <a:latin typeface="Times New Roman" panose="02020603050405020304" pitchFamily="18" charset="0"/>
                <a:cs typeface="Times New Roman" panose="02020603050405020304" pitchFamily="18" charset="0"/>
              </a:rPr>
              <a:t>↔</a:t>
            </a:r>
            <a:r>
              <a:rPr lang="en-US" altLang="en-US" sz="2000" b="1">
                <a:solidFill>
                  <a:srgbClr val="0070C0"/>
                </a:solidFill>
                <a:cs typeface="Times New Roman" panose="02020603050405020304" pitchFamily="18" charset="0"/>
              </a:rPr>
              <a:t>  (R</a:t>
            </a:r>
            <a:r>
              <a:rPr lang="en-US" altLang="en-US" sz="2000" b="1" baseline="-30000">
                <a:solidFill>
                  <a:srgbClr val="0070C0"/>
                </a:solidFill>
                <a:cs typeface="Times New Roman" panose="02020603050405020304" pitchFamily="18" charset="0"/>
              </a:rPr>
              <a:t>2b</a:t>
            </a:r>
            <a:r>
              <a:rPr lang="en-US" altLang="en-US" sz="2000" b="1">
                <a:solidFill>
                  <a:srgbClr val="0070C0"/>
                </a:solidFill>
                <a:cs typeface="Times New Roman" panose="02020603050405020304" pitchFamily="18" charset="0"/>
              </a:rPr>
              <a:t>)min</a:t>
            </a:r>
            <a:r>
              <a:rPr lang="en-US" altLang="en-US" sz="2000" b="1">
                <a:solidFill>
                  <a:srgbClr val="0070C0"/>
                </a:solidFill>
                <a:latin typeface="Times New Roman" panose="02020603050405020304" pitchFamily="18" charset="0"/>
                <a:cs typeface="Times New Roman" panose="02020603050405020304" pitchFamily="18" charset="0"/>
              </a:rPr>
              <a:t> </a:t>
            </a:r>
            <a:endParaRPr lang="vi-VN" altLang="vi-VN" sz="2000" b="1">
              <a:solidFill>
                <a:srgbClr val="0070C0"/>
              </a:solidFill>
            </a:endParaRPr>
          </a:p>
        </p:txBody>
      </p:sp>
      <p:sp>
        <p:nvSpPr>
          <p:cNvPr id="7" name="Hình chữ nhật 6"/>
          <p:cNvSpPr>
            <a:spLocks noChangeArrowheads="1"/>
          </p:cNvSpPr>
          <p:nvPr/>
        </p:nvSpPr>
        <p:spPr bwMode="auto">
          <a:xfrm>
            <a:off x="5664200" y="2652713"/>
            <a:ext cx="1217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rgbClr val="0070C0"/>
                </a:solidFill>
                <a:latin typeface="Times New Roman" panose="02020603050405020304" pitchFamily="18" charset="0"/>
                <a:cs typeface="Times New Roman" panose="02020603050405020304" pitchFamily="18" charset="0"/>
              </a:rPr>
              <a:t>↔ </a:t>
            </a:r>
            <a:r>
              <a:rPr lang="en-US" altLang="en-US" sz="2000" b="1">
                <a:solidFill>
                  <a:srgbClr val="0070C0"/>
                </a:solidFill>
                <a:cs typeface="Times New Roman" panose="02020603050405020304" pitchFamily="18" charset="0"/>
              </a:rPr>
              <a:t>R</a:t>
            </a:r>
            <a:r>
              <a:rPr lang="en-US" altLang="en-US" sz="2000" b="1" baseline="-30000">
                <a:solidFill>
                  <a:srgbClr val="0070C0"/>
                </a:solidFill>
                <a:cs typeface="Times New Roman" panose="02020603050405020304" pitchFamily="18" charset="0"/>
              </a:rPr>
              <a:t>b</a:t>
            </a:r>
            <a:r>
              <a:rPr lang="en-US" altLang="en-US" sz="2000" b="1">
                <a:solidFill>
                  <a:srgbClr val="0070C0"/>
                </a:solidFill>
                <a:cs typeface="Times New Roman" panose="02020603050405020304" pitchFamily="18" charset="0"/>
              </a:rPr>
              <a:t> = 0</a:t>
            </a:r>
            <a:endParaRPr lang="en-US" altLang="en-US" sz="2000" b="1">
              <a:solidFill>
                <a:srgbClr val="0070C0"/>
              </a:solidFill>
            </a:endParaRPr>
          </a:p>
        </p:txBody>
      </p:sp>
      <p:sp>
        <p:nvSpPr>
          <p:cNvPr id="9" name="Hình chữ nhật 8"/>
          <p:cNvSpPr>
            <a:spLocks noChangeArrowheads="1"/>
          </p:cNvSpPr>
          <p:nvPr/>
        </p:nvSpPr>
        <p:spPr bwMode="auto">
          <a:xfrm>
            <a:off x="2698750" y="4314825"/>
            <a:ext cx="1514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0070C0"/>
                </a:solidFill>
                <a:latin typeface="Times New Roman" panose="02020603050405020304" pitchFamily="18" charset="0"/>
                <a:cs typeface="Times New Roman" panose="02020603050405020304" pitchFamily="18" charset="0"/>
              </a:rPr>
              <a:t>↔</a:t>
            </a:r>
            <a:r>
              <a:rPr lang="en-US" altLang="en-US" sz="1800" b="1">
                <a:solidFill>
                  <a:srgbClr val="0070C0"/>
                </a:solidFill>
                <a:cs typeface="Times New Roman" panose="02020603050405020304" pitchFamily="18" charset="0"/>
              </a:rPr>
              <a:t> (R</a:t>
            </a:r>
            <a:r>
              <a:rPr lang="en-US" altLang="en-US" sz="1800" b="1" baseline="-30000">
                <a:solidFill>
                  <a:srgbClr val="0070C0"/>
                </a:solidFill>
                <a:cs typeface="Times New Roman" panose="02020603050405020304" pitchFamily="18" charset="0"/>
              </a:rPr>
              <a:t>tđ </a:t>
            </a:r>
            <a:r>
              <a:rPr lang="en-US" altLang="en-US" sz="1800" b="1">
                <a:solidFill>
                  <a:srgbClr val="0070C0"/>
                </a:solidFill>
                <a:cs typeface="Times New Roman" panose="02020603050405020304" pitchFamily="18" charset="0"/>
              </a:rPr>
              <a:t>)max </a:t>
            </a:r>
            <a:endParaRPr lang="vi-VN" altLang="vi-VN" sz="1800"/>
          </a:p>
        </p:txBody>
      </p:sp>
      <p:sp>
        <p:nvSpPr>
          <p:cNvPr id="14" name="Hình chữ nhật 13"/>
          <p:cNvSpPr>
            <a:spLocks noChangeArrowheads="1"/>
          </p:cNvSpPr>
          <p:nvPr/>
        </p:nvSpPr>
        <p:spPr bwMode="auto">
          <a:xfrm>
            <a:off x="4244975" y="4286250"/>
            <a:ext cx="156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0070C0"/>
                </a:solidFill>
                <a:latin typeface="Times New Roman" panose="02020603050405020304" pitchFamily="18" charset="0"/>
                <a:cs typeface="Times New Roman" panose="02020603050405020304" pitchFamily="18" charset="0"/>
              </a:rPr>
              <a:t>↔</a:t>
            </a:r>
            <a:r>
              <a:rPr lang="en-US" altLang="en-US" sz="1800" b="1">
                <a:solidFill>
                  <a:srgbClr val="0070C0"/>
                </a:solidFill>
                <a:cs typeface="Times New Roman" panose="02020603050405020304" pitchFamily="18" charset="0"/>
              </a:rPr>
              <a:t>  (R</a:t>
            </a:r>
            <a:r>
              <a:rPr lang="en-US" altLang="en-US" sz="1800" b="1" baseline="-30000">
                <a:solidFill>
                  <a:srgbClr val="0070C0"/>
                </a:solidFill>
                <a:cs typeface="Times New Roman" panose="02020603050405020304" pitchFamily="18" charset="0"/>
              </a:rPr>
              <a:t>2b</a:t>
            </a:r>
            <a:r>
              <a:rPr lang="en-US" altLang="en-US" sz="1800" b="1">
                <a:solidFill>
                  <a:srgbClr val="0070C0"/>
                </a:solidFill>
                <a:cs typeface="Times New Roman" panose="02020603050405020304" pitchFamily="18" charset="0"/>
              </a:rPr>
              <a:t>)max</a:t>
            </a:r>
            <a:r>
              <a:rPr lang="en-US" altLang="en-US" sz="1800" b="1">
                <a:solidFill>
                  <a:srgbClr val="0070C0"/>
                </a:solidFill>
                <a:latin typeface="Times New Roman" panose="02020603050405020304" pitchFamily="18" charset="0"/>
                <a:cs typeface="Times New Roman" panose="02020603050405020304" pitchFamily="18" charset="0"/>
              </a:rPr>
              <a:t> </a:t>
            </a:r>
            <a:endParaRPr lang="vi-VN" altLang="vi-VN" sz="1800"/>
          </a:p>
        </p:txBody>
      </p:sp>
      <p:sp>
        <p:nvSpPr>
          <p:cNvPr id="22" name="Hình chữ nhật 21"/>
          <p:cNvSpPr>
            <a:spLocks noChangeArrowheads="1"/>
          </p:cNvSpPr>
          <p:nvPr/>
        </p:nvSpPr>
        <p:spPr bwMode="auto">
          <a:xfrm>
            <a:off x="5781675" y="4279900"/>
            <a:ext cx="1793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0070C0"/>
                </a:solidFill>
                <a:latin typeface="Times New Roman" panose="02020603050405020304" pitchFamily="18" charset="0"/>
                <a:cs typeface="Times New Roman" panose="02020603050405020304" pitchFamily="18" charset="0"/>
              </a:rPr>
              <a:t>↔</a:t>
            </a:r>
            <a:r>
              <a:rPr lang="en-US" altLang="en-US" sz="1800" b="1">
                <a:solidFill>
                  <a:srgbClr val="0070C0"/>
                </a:solidFill>
                <a:cs typeface="Times New Roman" panose="02020603050405020304" pitchFamily="18" charset="0"/>
              </a:rPr>
              <a:t> </a:t>
            </a:r>
            <a:r>
              <a:rPr lang="nl-NL" altLang="vi-VN" sz="1800" b="1">
                <a:solidFill>
                  <a:srgbClr val="0070C0"/>
                </a:solidFill>
                <a:cs typeface="Times New Roman" panose="02020603050405020304" pitchFamily="18" charset="0"/>
              </a:rPr>
              <a:t>R</a:t>
            </a:r>
            <a:r>
              <a:rPr lang="nl-NL" altLang="vi-VN" sz="1800" b="1" baseline="-25000">
                <a:solidFill>
                  <a:srgbClr val="0070C0"/>
                </a:solidFill>
                <a:cs typeface="Times New Roman" panose="02020603050405020304" pitchFamily="18" charset="0"/>
              </a:rPr>
              <a:t>b max</a:t>
            </a:r>
            <a:r>
              <a:rPr lang="nl-NL" altLang="vi-VN" sz="1800" b="1">
                <a:solidFill>
                  <a:srgbClr val="0070C0"/>
                </a:solidFill>
                <a:cs typeface="Times New Roman" panose="02020603050405020304" pitchFamily="18" charset="0"/>
              </a:rPr>
              <a:t> = 30</a:t>
            </a:r>
            <a:r>
              <a:rPr lang="en-US" altLang="vi-VN" sz="1800" b="1">
                <a:solidFill>
                  <a:srgbClr val="0070C0"/>
                </a:solidFill>
                <a:cs typeface="Times New Roman" panose="02020603050405020304" pitchFamily="18" charset="0"/>
              </a:rPr>
              <a:t>Ω</a:t>
            </a:r>
            <a:endParaRPr lang="vi-VN" altLang="vi-VN" sz="1800"/>
          </a:p>
        </p:txBody>
      </p:sp>
      <p:sp>
        <p:nvSpPr>
          <p:cNvPr id="38" name="Rectangle 24"/>
          <p:cNvSpPr>
            <a:spLocks noRot="1" noChangeAspect="1" noMove="1" noResize="1" noEditPoints="1" noAdjustHandles="1" noChangeArrowheads="1" noChangeShapeType="1" noTextEdit="1"/>
          </p:cNvSpPr>
          <p:nvPr/>
        </p:nvSpPr>
        <p:spPr>
          <a:xfrm>
            <a:off x="1976436" y="4781050"/>
            <a:ext cx="4095993" cy="537006"/>
          </a:xfrm>
          <a:prstGeom prst="rect">
            <a:avLst/>
          </a:prstGeom>
          <a:blipFill rotWithShape="0">
            <a:blip r:embed="rId8"/>
            <a:stretch>
              <a:fillRect l="-1488" b="-7955"/>
            </a:stretch>
          </a:blipFill>
        </p:spPr>
        <p:txBody>
          <a:bodyPr/>
          <a:lstStyle/>
          <a:p>
            <a:pPr>
              <a:defRPr/>
            </a:pPr>
            <a:r>
              <a:rPr lang="vi-VN">
                <a:noFill/>
              </a:rPr>
              <a:t> </a:t>
            </a:r>
          </a:p>
        </p:txBody>
      </p:sp>
    </p:spTree>
    <p:extLst>
      <p:ext uri="{BB962C8B-B14F-4D97-AF65-F5344CB8AC3E}">
        <p14:creationId xmlns:p14="http://schemas.microsoft.com/office/powerpoint/2010/main" val="13068361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340"/>
                                        </p:tgtEl>
                                        <p:attrNameLst>
                                          <p:attrName>style.visibility</p:attrName>
                                        </p:attrNameLst>
                                      </p:cBhvr>
                                      <p:to>
                                        <p:strVal val="visible"/>
                                      </p:to>
                                    </p:set>
                                    <p:animEffect transition="in" filter="barn(inVertical)">
                                      <p:cBhvr>
                                        <p:cTn id="52" dur="500"/>
                                        <p:tgtEl>
                                          <p:spTgt spid="1434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arn(inVertical)">
                                      <p:cBhvr>
                                        <p:cTn id="57" dur="500"/>
                                        <p:tgtEl>
                                          <p:spTgt spid="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arn(inVertical)">
                                      <p:cBhvr>
                                        <p:cTn id="62" dur="500"/>
                                        <p:tgtEl>
                                          <p:spTgt spid="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1" fill="hold" nodeType="clickEffect">
                                  <p:stCondLst>
                                    <p:cond delay="0"/>
                                  </p:stCondLst>
                                  <p:childTnLst>
                                    <p:set>
                                      <p:cBhvr>
                                        <p:cTn id="76" dur="1" fill="hold">
                                          <p:stCondLst>
                                            <p:cond delay="0"/>
                                          </p:stCondLst>
                                        </p:cTn>
                                        <p:tgtEl>
                                          <p:spTgt spid="8206"/>
                                        </p:tgtEl>
                                        <p:attrNameLst>
                                          <p:attrName>style.visibility</p:attrName>
                                        </p:attrNameLst>
                                      </p:cBhvr>
                                      <p:to>
                                        <p:strVal val="visible"/>
                                      </p:to>
                                    </p:set>
                                    <p:animEffect transition="in" filter="barn(inVertical)">
                                      <p:cBhvr>
                                        <p:cTn id="77" dur="500"/>
                                        <p:tgtEl>
                                          <p:spTgt spid="820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barn(inVertical)">
                                      <p:cBhvr>
                                        <p:cTn id="82" dur="500"/>
                                        <p:tgtEl>
                                          <p:spTgt spid="2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barn(inVertical)">
                                      <p:cBhvr>
                                        <p:cTn id="87" dur="500"/>
                                        <p:tgtEl>
                                          <p:spTgt spid="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barn(inVertical)">
                                      <p:cBhvr>
                                        <p:cTn id="92" dur="500"/>
                                        <p:tgtEl>
                                          <p:spTgt spid="1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arn(inVertical)">
                                      <p:cBhvr>
                                        <p:cTn id="97" dur="500"/>
                                        <p:tgtEl>
                                          <p:spTgt spid="2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6" presetClass="entr" presetSubtype="21" fill="hold"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barn(inVertical)">
                                      <p:cBhvr>
                                        <p:cTn id="102" dur="500"/>
                                        <p:tgtEl>
                                          <p:spTgt spid="3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barn(inVertical)">
                                      <p:cBhvr>
                                        <p:cTn id="107" dur="500"/>
                                        <p:tgtEl>
                                          <p:spTgt spid="2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6" presetClass="entr" presetSubtype="21" fill="hold" nodeType="clickEffect">
                                  <p:stCondLst>
                                    <p:cond delay="0"/>
                                  </p:stCondLst>
                                  <p:childTnLst>
                                    <p:set>
                                      <p:cBhvr>
                                        <p:cTn id="111" dur="1" fill="hold">
                                          <p:stCondLst>
                                            <p:cond delay="0"/>
                                          </p:stCondLst>
                                        </p:cTn>
                                        <p:tgtEl>
                                          <p:spTgt spid="8204"/>
                                        </p:tgtEl>
                                        <p:attrNameLst>
                                          <p:attrName>style.visibility</p:attrName>
                                        </p:attrNameLst>
                                      </p:cBhvr>
                                      <p:to>
                                        <p:strVal val="visible"/>
                                      </p:to>
                                    </p:set>
                                    <p:animEffect transition="in" filter="barn(inVertical)">
                                      <p:cBhvr>
                                        <p:cTn id="112"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8" grpId="0"/>
      <p:bldP spid="19" grpId="0"/>
      <p:bldP spid="21" grpId="0"/>
      <p:bldP spid="23" grpId="0"/>
      <p:bldP spid="27" grpId="0"/>
      <p:bldP spid="6" grpId="0"/>
      <p:bldP spid="7" grpId="0"/>
      <p:bldP spid="9" grpId="0"/>
      <p:bldP spid="14"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7" descr="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0"/>
            <a:ext cx="94488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5"/>
          <p:cNvSpPr txBox="1">
            <a:spLocks noChangeArrowheads="1"/>
          </p:cNvSpPr>
          <p:nvPr/>
        </p:nvSpPr>
        <p:spPr bwMode="auto">
          <a:xfrm>
            <a:off x="4198938" y="1752600"/>
            <a:ext cx="38290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u="sng">
                <a:solidFill>
                  <a:srgbClr val="FF3300"/>
                </a:solidFill>
                <a:latin typeface="Times New Roman" panose="02020603050405020304" pitchFamily="18" charset="0"/>
              </a:rPr>
              <a:t>HƯỚNG DẪN HỌC TẬP</a:t>
            </a:r>
          </a:p>
        </p:txBody>
      </p:sp>
      <p:sp>
        <p:nvSpPr>
          <p:cNvPr id="48132" name="Text Box 8"/>
          <p:cNvSpPr txBox="1">
            <a:spLocks noChangeArrowheads="1"/>
          </p:cNvSpPr>
          <p:nvPr/>
        </p:nvSpPr>
        <p:spPr bwMode="auto">
          <a:xfrm>
            <a:off x="3657600" y="2573338"/>
            <a:ext cx="53340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en-US" altLang="vi-VN" sz="2400">
                <a:latin typeface="Times New Roman" panose="02020603050405020304" pitchFamily="18" charset="0"/>
              </a:rPr>
              <a:t> Học thuộc ghi nhớ</a:t>
            </a:r>
          </a:p>
          <a:p>
            <a:pPr>
              <a:spcBef>
                <a:spcPct val="50000"/>
              </a:spcBef>
              <a:buFontTx/>
              <a:buChar char="-"/>
            </a:pPr>
            <a:r>
              <a:rPr lang="en-US" altLang="vi-VN" sz="2400">
                <a:latin typeface="Times New Roman" panose="02020603050405020304" pitchFamily="18" charset="0"/>
              </a:rPr>
              <a:t> Làm bài tập SBT</a:t>
            </a:r>
          </a:p>
          <a:p>
            <a:pPr>
              <a:spcBef>
                <a:spcPct val="50000"/>
              </a:spcBef>
              <a:buFontTx/>
              <a:buChar char="-"/>
            </a:pPr>
            <a:r>
              <a:rPr lang="en-US" altLang="vi-VN" sz="2400">
                <a:latin typeface="Times New Roman" panose="02020603050405020304" pitchFamily="18" charset="0"/>
              </a:rPr>
              <a:t> Xem trước bài 11</a:t>
            </a:r>
          </a:p>
        </p:txBody>
      </p:sp>
    </p:spTree>
    <p:extLst>
      <p:ext uri="{BB962C8B-B14F-4D97-AF65-F5344CB8AC3E}">
        <p14:creationId xmlns:p14="http://schemas.microsoft.com/office/powerpoint/2010/main" val="572456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https://file.hstatic.net/1000389455/file/den_ngu_de_ban_phong_ngu__den_de_ban_phong_khach_04_06173f0af9484f2b840d96c6b64eeae5_gran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975" y="2806700"/>
            <a:ext cx="3197225"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328737" y="831850"/>
            <a:ext cx="10210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dirty="0">
                <a:latin typeface="Times New Roman" panose="02020603050405020304" pitchFamily="18" charset="0"/>
                <a:cs typeface="Times New Roman" panose="02020603050405020304" pitchFamily="18" charset="0"/>
              </a:rPr>
              <a:t>Sử dụng biến trở có thể làm cho một bóng đèn từ từ sáng dần lên hoặc từ từ tối dần đi. Cũng nhờ biến trở mà ta có thể điều chỉnh tiếng của rađiô hay ti vi to dần lên hay nhỏ dần đi……Vậy biến trở có cấu tạo và hoạt động như thế nào?</a:t>
            </a:r>
            <a:endParaRPr lang="en-US" altLang="vi-VN" sz="2800" dirty="0">
              <a:latin typeface="Times New Roman" panose="02020603050405020304" pitchFamily="18" charset="0"/>
            </a:endParaRPr>
          </a:p>
        </p:txBody>
      </p:sp>
      <p:sp>
        <p:nvSpPr>
          <p:cNvPr id="6148" name="Text Box 5"/>
          <p:cNvSpPr txBox="1">
            <a:spLocks noChangeArrowheads="1"/>
          </p:cNvSpPr>
          <p:nvPr/>
        </p:nvSpPr>
        <p:spPr bwMode="auto">
          <a:xfrm>
            <a:off x="3979863" y="228600"/>
            <a:ext cx="4384675" cy="584200"/>
          </a:xfrm>
          <a:prstGeom prst="rect">
            <a:avLst/>
          </a:prstGeom>
          <a:gradFill rotWithShape="1">
            <a:gsLst>
              <a:gs pos="0">
                <a:schemeClr val="bg1"/>
              </a:gs>
              <a:gs pos="100000">
                <a:srgbClr val="3399FF"/>
              </a:gs>
            </a:gsLst>
            <a:path path="shape">
              <a:fillToRect l="50000" t="50000" r="50000" b="50000"/>
            </a:path>
          </a:gra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28398" dir="3806097" algn="ctr" rotWithShape="0">
                    <a:srgbClr val="FF3300">
                      <a:alpha val="50000"/>
                    </a:srgb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solidFill>
                  <a:srgbClr val="0000FF"/>
                </a:solidFill>
                <a:latin typeface="Times New Roman" panose="02020603050405020304" pitchFamily="18" charset="0"/>
              </a:rPr>
              <a:t> </a:t>
            </a:r>
            <a:r>
              <a:rPr lang="en-US" altLang="vi-VN" b="1">
                <a:solidFill>
                  <a:srgbClr val="0000FF"/>
                </a:solidFill>
                <a:latin typeface="Times New Roman" panose="02020603050405020304" pitchFamily="18" charset="0"/>
                <a:cs typeface="Times New Roman" panose="02020603050405020304" pitchFamily="18" charset="0"/>
              </a:rPr>
              <a:t>ĐẶT VẤN ĐỀ</a:t>
            </a:r>
          </a:p>
        </p:txBody>
      </p:sp>
      <p:pic>
        <p:nvPicPr>
          <p:cNvPr id="6149" name="Picture 18" descr="Radio xưa và nay... - Báo Gia Lai điện tử - Tin nhanh - Chính xá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036888"/>
            <a:ext cx="357187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0" descr="Tivi LG và TiVi Panasonic tivi nào tốt hơ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3036888"/>
            <a:ext cx="3278187"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Hộp Văn bản 12"/>
          <p:cNvSpPr txBox="1"/>
          <p:nvPr/>
        </p:nvSpPr>
        <p:spPr>
          <a:xfrm>
            <a:off x="1450975" y="2667000"/>
            <a:ext cx="3205163" cy="369888"/>
          </a:xfrm>
          <a:prstGeom prst="rect">
            <a:avLst/>
          </a:prstGeom>
          <a:solidFill>
            <a:schemeClr val="bg1"/>
          </a:solidFill>
        </p:spPr>
        <p:txBody>
          <a:bodyPr>
            <a:spAutoFit/>
          </a:bodyPr>
          <a:lstStyle/>
          <a:p>
            <a:pPr eaLnBrk="1" hangingPunct="1">
              <a:defRPr/>
            </a:pPr>
            <a:endParaRPr lang="vi-VN" dirty="0"/>
          </a:p>
        </p:txBody>
      </p:sp>
    </p:spTree>
    <p:extLst>
      <p:ext uri="{BB962C8B-B14F-4D97-AF65-F5344CB8AC3E}">
        <p14:creationId xmlns:p14="http://schemas.microsoft.com/office/powerpoint/2010/main" val="1094619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1482725" y="3457575"/>
            <a:ext cx="10088563" cy="1200150"/>
          </a:xfrm>
          <a:prstGeom prst="rect">
            <a:avLst/>
          </a:prstGeom>
          <a:noFill/>
          <a:ln w="9525">
            <a:noFill/>
            <a:miter lim="800000"/>
            <a:headEnd/>
            <a:tailEnd/>
          </a:ln>
        </p:spPr>
        <p:txBody>
          <a:bodyPr>
            <a:spAutoFit/>
          </a:bodyPr>
          <a:lstStyle/>
          <a:p>
            <a:pPr algn="just" eaLnBrk="1" hangingPunct="1">
              <a:defRPr/>
            </a:pPr>
            <a:r>
              <a:rPr lang="en-US" sz="2400" dirty="0">
                <a:solidFill>
                  <a:srgbClr val="FF0000"/>
                </a:solidFill>
                <a:latin typeface="+mj-lt"/>
              </a:rPr>
              <a:t>C2: </a:t>
            </a:r>
            <a:r>
              <a:rPr lang="en-US" sz="2400" dirty="0" err="1">
                <a:latin typeface="+mj-lt"/>
              </a:rPr>
              <a:t>Nếu</a:t>
            </a:r>
            <a:r>
              <a:rPr lang="en-US" sz="2400" dirty="0">
                <a:latin typeface="+mj-lt"/>
              </a:rPr>
              <a:t> </a:t>
            </a:r>
            <a:r>
              <a:rPr lang="en-US" sz="2400" dirty="0" err="1">
                <a:latin typeface="+mj-lt"/>
              </a:rPr>
              <a:t>mắc</a:t>
            </a:r>
            <a:r>
              <a:rPr lang="en-US" sz="2400" dirty="0">
                <a:latin typeface="+mj-lt"/>
              </a:rPr>
              <a:t> </a:t>
            </a:r>
            <a:r>
              <a:rPr lang="en-US" sz="2400" dirty="0" err="1">
                <a:latin typeface="+mj-lt"/>
              </a:rPr>
              <a:t>hai</a:t>
            </a:r>
            <a:r>
              <a:rPr lang="en-US" sz="2400" dirty="0">
                <a:latin typeface="+mj-lt"/>
              </a:rPr>
              <a:t> </a:t>
            </a:r>
            <a:r>
              <a:rPr lang="en-US" sz="2400" dirty="0" err="1">
                <a:latin typeface="+mj-lt"/>
              </a:rPr>
              <a:t>đầu</a:t>
            </a:r>
            <a:r>
              <a:rPr lang="en-US" sz="2400" dirty="0">
                <a:latin typeface="+mj-lt"/>
              </a:rPr>
              <a:t> A, B </a:t>
            </a:r>
            <a:r>
              <a:rPr lang="en-US" sz="2400" dirty="0" err="1">
                <a:latin typeface="+mj-lt"/>
              </a:rPr>
              <a:t>của</a:t>
            </a:r>
            <a:r>
              <a:rPr lang="en-US" sz="2400" dirty="0">
                <a:latin typeface="+mj-lt"/>
              </a:rPr>
              <a:t> </a:t>
            </a:r>
            <a:r>
              <a:rPr lang="en-US" sz="2400" dirty="0" err="1">
                <a:latin typeface="+mj-lt"/>
              </a:rPr>
              <a:t>cuộn</a:t>
            </a:r>
            <a:r>
              <a:rPr lang="en-US" sz="2400" dirty="0">
                <a:latin typeface="+mj-lt"/>
              </a:rPr>
              <a:t> </a:t>
            </a:r>
            <a:r>
              <a:rPr lang="en-US" sz="2400" dirty="0" err="1">
                <a:latin typeface="+mj-lt"/>
              </a:rPr>
              <a:t>dây</a:t>
            </a:r>
            <a:r>
              <a:rPr lang="en-US" sz="2400" dirty="0">
                <a:latin typeface="+mj-lt"/>
              </a:rPr>
              <a:t> </a:t>
            </a:r>
            <a:r>
              <a:rPr lang="en-US" sz="2400" dirty="0" err="1">
                <a:latin typeface="+mj-lt"/>
              </a:rPr>
              <a:t>của</a:t>
            </a:r>
            <a:r>
              <a:rPr lang="en-US" sz="2400" dirty="0">
                <a:latin typeface="+mj-lt"/>
              </a:rPr>
              <a:t> </a:t>
            </a:r>
            <a:r>
              <a:rPr lang="en-US" sz="2400" dirty="0" err="1">
                <a:latin typeface="+mj-lt"/>
              </a:rPr>
              <a:t>biến</a:t>
            </a:r>
            <a:r>
              <a:rPr lang="en-US" sz="2400" dirty="0">
                <a:latin typeface="+mj-lt"/>
              </a:rPr>
              <a:t> </a:t>
            </a:r>
            <a:r>
              <a:rPr lang="en-US" sz="2400" dirty="0" err="1">
                <a:latin typeface="+mj-lt"/>
              </a:rPr>
              <a:t>trở</a:t>
            </a:r>
            <a:r>
              <a:rPr lang="en-US" sz="2400" dirty="0">
                <a:latin typeface="+mj-lt"/>
              </a:rPr>
              <a:t> </a:t>
            </a:r>
            <a:r>
              <a:rPr lang="en-US" sz="2400" dirty="0" err="1">
                <a:latin typeface="+mj-lt"/>
              </a:rPr>
              <a:t>nối</a:t>
            </a:r>
            <a:r>
              <a:rPr lang="en-US" sz="2400" dirty="0">
                <a:latin typeface="+mj-lt"/>
              </a:rPr>
              <a:t> </a:t>
            </a:r>
            <a:r>
              <a:rPr lang="en-US" sz="2400" dirty="0" err="1">
                <a:latin typeface="+mj-lt"/>
              </a:rPr>
              <a:t>tiếp</a:t>
            </a:r>
            <a:r>
              <a:rPr lang="en-US" sz="2400" dirty="0">
                <a:latin typeface="+mj-lt"/>
              </a:rPr>
              <a:t> </a:t>
            </a:r>
            <a:r>
              <a:rPr lang="en-US" sz="2400" dirty="0" err="1">
                <a:latin typeface="+mj-lt"/>
              </a:rPr>
              <a:t>vào</a:t>
            </a:r>
            <a:r>
              <a:rPr lang="en-US" sz="2400" dirty="0">
                <a:latin typeface="+mj-lt"/>
              </a:rPr>
              <a:t> </a:t>
            </a:r>
            <a:r>
              <a:rPr lang="en-US" sz="2400" dirty="0" err="1">
                <a:latin typeface="+mj-lt"/>
              </a:rPr>
              <a:t>mạch</a:t>
            </a:r>
            <a:r>
              <a:rPr lang="en-US" sz="2400" dirty="0">
                <a:latin typeface="+mj-lt"/>
              </a:rPr>
              <a:t> </a:t>
            </a:r>
            <a:r>
              <a:rPr lang="en-US" sz="2400" dirty="0" err="1">
                <a:latin typeface="+mj-lt"/>
              </a:rPr>
              <a:t>điện</a:t>
            </a:r>
            <a:r>
              <a:rPr lang="en-US" sz="2400" dirty="0">
                <a:latin typeface="+mj-lt"/>
              </a:rPr>
              <a:t> </a:t>
            </a:r>
            <a:r>
              <a:rPr lang="en-US" sz="2400" dirty="0" err="1">
                <a:latin typeface="+mj-lt"/>
              </a:rPr>
              <a:t>thì</a:t>
            </a:r>
            <a:r>
              <a:rPr lang="en-US" sz="2400" dirty="0">
                <a:latin typeface="+mj-lt"/>
              </a:rPr>
              <a:t> </a:t>
            </a:r>
            <a:r>
              <a:rPr lang="en-US" sz="2400" dirty="0" err="1">
                <a:latin typeface="+mj-lt"/>
              </a:rPr>
              <a:t>khi</a:t>
            </a:r>
            <a:r>
              <a:rPr lang="en-US" sz="2400" dirty="0">
                <a:latin typeface="+mj-lt"/>
              </a:rPr>
              <a:t> </a:t>
            </a:r>
            <a:r>
              <a:rPr lang="en-US" sz="2400" dirty="0" err="1">
                <a:latin typeface="+mj-lt"/>
              </a:rPr>
              <a:t>dịch</a:t>
            </a:r>
            <a:r>
              <a:rPr lang="en-US" sz="2400" dirty="0">
                <a:latin typeface="+mj-lt"/>
              </a:rPr>
              <a:t> </a:t>
            </a:r>
            <a:r>
              <a:rPr lang="en-US" sz="2400" dirty="0" err="1">
                <a:latin typeface="+mj-lt"/>
              </a:rPr>
              <a:t>chuyển</a:t>
            </a:r>
            <a:r>
              <a:rPr lang="en-US" sz="2400" dirty="0">
                <a:latin typeface="+mj-lt"/>
              </a:rPr>
              <a:t> con </a:t>
            </a:r>
            <a:r>
              <a:rPr lang="en-US" sz="2400" dirty="0" err="1">
                <a:latin typeface="+mj-lt"/>
              </a:rPr>
              <a:t>chạy</a:t>
            </a:r>
            <a:r>
              <a:rPr lang="en-US" sz="2400" dirty="0">
                <a:latin typeface="+mj-lt"/>
              </a:rPr>
              <a:t> C, </a:t>
            </a:r>
            <a:r>
              <a:rPr lang="en-US" sz="2400" dirty="0" err="1">
                <a:latin typeface="+mj-lt"/>
              </a:rPr>
              <a:t>biến</a:t>
            </a:r>
            <a:r>
              <a:rPr lang="en-US" sz="2400" dirty="0">
                <a:latin typeface="+mj-lt"/>
              </a:rPr>
              <a:t> </a:t>
            </a:r>
            <a:r>
              <a:rPr lang="en-US" sz="2400" dirty="0" err="1">
                <a:latin typeface="+mj-lt"/>
              </a:rPr>
              <a:t>trở</a:t>
            </a:r>
            <a:r>
              <a:rPr lang="en-US" sz="2400" dirty="0">
                <a:latin typeface="+mj-lt"/>
              </a:rPr>
              <a:t> </a:t>
            </a:r>
            <a:r>
              <a:rPr lang="en-US" sz="2400" dirty="0" err="1">
                <a:latin typeface="+mj-lt"/>
              </a:rPr>
              <a:t>có</a:t>
            </a:r>
            <a:r>
              <a:rPr lang="en-US" sz="2400" dirty="0">
                <a:latin typeface="+mj-lt"/>
              </a:rPr>
              <a:t> </a:t>
            </a:r>
            <a:r>
              <a:rPr lang="en-US" sz="2400" dirty="0" err="1">
                <a:latin typeface="+mj-lt"/>
              </a:rPr>
              <a:t>tác</a:t>
            </a:r>
            <a:r>
              <a:rPr lang="en-US" sz="2400" dirty="0">
                <a:latin typeface="+mj-lt"/>
              </a:rPr>
              <a:t> </a:t>
            </a:r>
            <a:r>
              <a:rPr lang="en-US" sz="2400" dirty="0" err="1">
                <a:latin typeface="+mj-lt"/>
              </a:rPr>
              <a:t>dụng</a:t>
            </a:r>
            <a:r>
              <a:rPr lang="en-US" sz="2400" dirty="0">
                <a:latin typeface="+mj-lt"/>
              </a:rPr>
              <a:t> </a:t>
            </a:r>
            <a:r>
              <a:rPr lang="en-US" sz="2400" dirty="0" err="1">
                <a:latin typeface="+mj-lt"/>
              </a:rPr>
              <a:t>thay</a:t>
            </a:r>
            <a:r>
              <a:rPr lang="en-US" sz="2400" dirty="0">
                <a:latin typeface="+mj-lt"/>
              </a:rPr>
              <a:t> </a:t>
            </a:r>
            <a:r>
              <a:rPr lang="en-US" sz="2400" dirty="0" err="1">
                <a:latin typeface="+mj-lt"/>
              </a:rPr>
              <a:t>đổi</a:t>
            </a:r>
            <a:r>
              <a:rPr lang="en-US" sz="2400" dirty="0">
                <a:latin typeface="+mj-lt"/>
              </a:rPr>
              <a:t> </a:t>
            </a:r>
            <a:r>
              <a:rPr lang="en-US" sz="2400" dirty="0" err="1">
                <a:latin typeface="+mj-lt"/>
              </a:rPr>
              <a:t>điện</a:t>
            </a:r>
            <a:r>
              <a:rPr lang="en-US" sz="2400" dirty="0">
                <a:latin typeface="+mj-lt"/>
              </a:rPr>
              <a:t> </a:t>
            </a:r>
            <a:r>
              <a:rPr lang="en-US" sz="2400" dirty="0" err="1">
                <a:latin typeface="+mj-lt"/>
              </a:rPr>
              <a:t>trở</a:t>
            </a:r>
            <a:r>
              <a:rPr lang="en-US" sz="2400" dirty="0">
                <a:latin typeface="+mj-lt"/>
              </a:rPr>
              <a:t> </a:t>
            </a:r>
            <a:r>
              <a:rPr lang="en-US" sz="2400" dirty="0" err="1">
                <a:latin typeface="+mj-lt"/>
              </a:rPr>
              <a:t>không</a:t>
            </a:r>
            <a:r>
              <a:rPr lang="en-US" sz="2400" dirty="0">
                <a:latin typeface="+mj-lt"/>
              </a:rPr>
              <a:t>? </a:t>
            </a:r>
            <a:r>
              <a:rPr lang="en-US" sz="2400" dirty="0" err="1">
                <a:latin typeface="+mj-lt"/>
              </a:rPr>
              <a:t>Vì</a:t>
            </a:r>
            <a:r>
              <a:rPr lang="en-US" sz="2400" dirty="0">
                <a:latin typeface="+mj-lt"/>
              </a:rPr>
              <a:t> </a:t>
            </a:r>
            <a:r>
              <a:rPr lang="en-US" sz="2400" dirty="0" err="1">
                <a:latin typeface="+mj-lt"/>
              </a:rPr>
              <a:t>sao</a:t>
            </a:r>
            <a:r>
              <a:rPr lang="en-US" sz="2400" dirty="0">
                <a:latin typeface="+mj-lt"/>
              </a:rPr>
              <a:t>?</a:t>
            </a:r>
          </a:p>
        </p:txBody>
      </p:sp>
      <p:sp>
        <p:nvSpPr>
          <p:cNvPr id="5" name="Text Box 11"/>
          <p:cNvSpPr txBox="1">
            <a:spLocks noChangeArrowheads="1"/>
          </p:cNvSpPr>
          <p:nvPr/>
        </p:nvSpPr>
        <p:spPr bwMode="auto">
          <a:xfrm>
            <a:off x="1492250" y="4683125"/>
            <a:ext cx="9821863" cy="1200150"/>
          </a:xfrm>
          <a:prstGeom prst="rect">
            <a:avLst/>
          </a:prstGeom>
          <a:noFill/>
          <a:ln w="9525">
            <a:noFill/>
            <a:miter lim="800000"/>
            <a:headEnd/>
            <a:tailEnd/>
          </a:ln>
        </p:spPr>
        <p:txBody>
          <a:bodyPr>
            <a:spAutoFit/>
          </a:bodyPr>
          <a:lstStyle/>
          <a:p>
            <a:pPr algn="just" eaLnBrk="1" hangingPunct="1">
              <a:defRPr/>
            </a:pPr>
            <a:r>
              <a:rPr lang="en-US" sz="2400" dirty="0" err="1">
                <a:solidFill>
                  <a:srgbClr val="0000FF"/>
                </a:solidFill>
                <a:latin typeface="+mj-lt"/>
              </a:rPr>
              <a:t>Biến</a:t>
            </a:r>
            <a:r>
              <a:rPr lang="en-US" sz="2400" dirty="0">
                <a:solidFill>
                  <a:srgbClr val="0000FF"/>
                </a:solidFill>
                <a:latin typeface="+mj-lt"/>
              </a:rPr>
              <a:t> </a:t>
            </a:r>
            <a:r>
              <a:rPr lang="en-US" sz="2400" dirty="0" err="1">
                <a:solidFill>
                  <a:srgbClr val="0000FF"/>
                </a:solidFill>
                <a:latin typeface="+mj-lt"/>
              </a:rPr>
              <a:t>trở</a:t>
            </a:r>
            <a:r>
              <a:rPr lang="en-US" sz="2400" dirty="0">
                <a:solidFill>
                  <a:srgbClr val="0000FF"/>
                </a:solidFill>
                <a:latin typeface="+mj-lt"/>
              </a:rPr>
              <a:t> </a:t>
            </a:r>
            <a:r>
              <a:rPr lang="en-US" sz="2400" dirty="0" err="1">
                <a:solidFill>
                  <a:srgbClr val="0000FF"/>
                </a:solidFill>
                <a:latin typeface="+mj-lt"/>
              </a:rPr>
              <a:t>không</a:t>
            </a:r>
            <a:r>
              <a:rPr lang="en-US" sz="2400" dirty="0">
                <a:solidFill>
                  <a:srgbClr val="0000FF"/>
                </a:solidFill>
                <a:latin typeface="+mj-lt"/>
              </a:rPr>
              <a:t> </a:t>
            </a:r>
            <a:r>
              <a:rPr lang="en-US" sz="2400" dirty="0" err="1">
                <a:solidFill>
                  <a:srgbClr val="0000FF"/>
                </a:solidFill>
                <a:latin typeface="+mj-lt"/>
              </a:rPr>
              <a:t>có</a:t>
            </a:r>
            <a:r>
              <a:rPr lang="en-US" sz="2400" dirty="0">
                <a:solidFill>
                  <a:srgbClr val="0000FF"/>
                </a:solidFill>
                <a:latin typeface="+mj-lt"/>
              </a:rPr>
              <a:t> </a:t>
            </a:r>
            <a:r>
              <a:rPr lang="en-US" sz="2400" dirty="0" err="1">
                <a:solidFill>
                  <a:srgbClr val="0000FF"/>
                </a:solidFill>
                <a:latin typeface="+mj-lt"/>
              </a:rPr>
              <a:t>tác</a:t>
            </a:r>
            <a:r>
              <a:rPr lang="en-US" sz="2400" dirty="0">
                <a:solidFill>
                  <a:srgbClr val="0000FF"/>
                </a:solidFill>
                <a:latin typeface="+mj-lt"/>
              </a:rPr>
              <a:t> </a:t>
            </a:r>
            <a:r>
              <a:rPr lang="en-US" sz="2400" dirty="0" err="1">
                <a:solidFill>
                  <a:srgbClr val="0000FF"/>
                </a:solidFill>
                <a:latin typeface="+mj-lt"/>
              </a:rPr>
              <a:t>dụng</a:t>
            </a:r>
            <a:r>
              <a:rPr lang="en-US" sz="2400" dirty="0">
                <a:solidFill>
                  <a:srgbClr val="0000FF"/>
                </a:solidFill>
                <a:latin typeface="+mj-lt"/>
              </a:rPr>
              <a:t> </a:t>
            </a:r>
            <a:r>
              <a:rPr lang="en-US" sz="2400" dirty="0" err="1">
                <a:solidFill>
                  <a:srgbClr val="0000FF"/>
                </a:solidFill>
                <a:latin typeface="+mj-lt"/>
              </a:rPr>
              <a:t>thay</a:t>
            </a:r>
            <a:r>
              <a:rPr lang="en-US" sz="2400" dirty="0">
                <a:solidFill>
                  <a:srgbClr val="0000FF"/>
                </a:solidFill>
                <a:latin typeface="+mj-lt"/>
              </a:rPr>
              <a:t> </a:t>
            </a:r>
            <a:r>
              <a:rPr lang="en-US" sz="2400" dirty="0" err="1">
                <a:solidFill>
                  <a:srgbClr val="0000FF"/>
                </a:solidFill>
                <a:latin typeface="+mj-lt"/>
              </a:rPr>
              <a:t>đổi</a:t>
            </a:r>
            <a:r>
              <a:rPr lang="en-US" sz="2400" dirty="0">
                <a:solidFill>
                  <a:srgbClr val="0000FF"/>
                </a:solidFill>
                <a:latin typeface="+mj-lt"/>
              </a:rPr>
              <a:t> </a:t>
            </a:r>
            <a:r>
              <a:rPr lang="en-US" sz="2400" dirty="0" err="1">
                <a:solidFill>
                  <a:srgbClr val="0000FF"/>
                </a:solidFill>
                <a:latin typeface="+mj-lt"/>
              </a:rPr>
              <a:t>điện</a:t>
            </a:r>
            <a:r>
              <a:rPr lang="en-US" sz="2400" dirty="0">
                <a:solidFill>
                  <a:srgbClr val="0000FF"/>
                </a:solidFill>
                <a:latin typeface="+mj-lt"/>
              </a:rPr>
              <a:t> </a:t>
            </a:r>
            <a:r>
              <a:rPr lang="en-US" sz="2400" dirty="0" err="1">
                <a:solidFill>
                  <a:srgbClr val="0000FF"/>
                </a:solidFill>
                <a:latin typeface="+mj-lt"/>
              </a:rPr>
              <a:t>trở</a:t>
            </a:r>
            <a:r>
              <a:rPr lang="en-US" sz="2400" dirty="0">
                <a:solidFill>
                  <a:srgbClr val="0000FF"/>
                </a:solidFill>
                <a:latin typeface="+mj-lt"/>
              </a:rPr>
              <a:t>. </a:t>
            </a:r>
            <a:r>
              <a:rPr lang="en-US" sz="2400" dirty="0" err="1">
                <a:solidFill>
                  <a:srgbClr val="0000FF"/>
                </a:solidFill>
                <a:latin typeface="+mj-lt"/>
              </a:rPr>
              <a:t>Vì</a:t>
            </a:r>
            <a:r>
              <a:rPr lang="en-US" sz="2400" dirty="0">
                <a:solidFill>
                  <a:srgbClr val="0000FF"/>
                </a:solidFill>
                <a:latin typeface="+mj-lt"/>
              </a:rPr>
              <a:t> </a:t>
            </a:r>
            <a:r>
              <a:rPr lang="en-US" sz="2400" dirty="0" err="1">
                <a:solidFill>
                  <a:srgbClr val="0000FF"/>
                </a:solidFill>
                <a:latin typeface="+mj-lt"/>
              </a:rPr>
              <a:t>khi</a:t>
            </a:r>
            <a:r>
              <a:rPr lang="en-US" sz="2400" dirty="0">
                <a:solidFill>
                  <a:srgbClr val="0000FF"/>
                </a:solidFill>
                <a:latin typeface="+mj-lt"/>
              </a:rPr>
              <a:t> </a:t>
            </a:r>
            <a:r>
              <a:rPr lang="en-US" sz="2400" dirty="0" err="1">
                <a:solidFill>
                  <a:srgbClr val="0000FF"/>
                </a:solidFill>
                <a:latin typeface="+mj-lt"/>
              </a:rPr>
              <a:t>đó</a:t>
            </a:r>
            <a:r>
              <a:rPr lang="en-US" sz="2400" dirty="0">
                <a:solidFill>
                  <a:srgbClr val="0000FF"/>
                </a:solidFill>
                <a:latin typeface="+mj-lt"/>
              </a:rPr>
              <a:t>, </a:t>
            </a:r>
            <a:r>
              <a:rPr lang="en-US" sz="2400" dirty="0" err="1">
                <a:solidFill>
                  <a:srgbClr val="0000FF"/>
                </a:solidFill>
                <a:latin typeface="+mj-lt"/>
              </a:rPr>
              <a:t>dòng</a:t>
            </a:r>
            <a:r>
              <a:rPr lang="en-US" sz="2400" dirty="0">
                <a:solidFill>
                  <a:srgbClr val="0000FF"/>
                </a:solidFill>
                <a:latin typeface="+mj-lt"/>
              </a:rPr>
              <a:t> </a:t>
            </a:r>
            <a:r>
              <a:rPr lang="en-US" sz="2400" dirty="0" err="1">
                <a:solidFill>
                  <a:srgbClr val="0000FF"/>
                </a:solidFill>
                <a:latin typeface="+mj-lt"/>
              </a:rPr>
              <a:t>điện</a:t>
            </a:r>
            <a:r>
              <a:rPr lang="en-US" sz="2400" dirty="0">
                <a:solidFill>
                  <a:srgbClr val="0000FF"/>
                </a:solidFill>
                <a:latin typeface="+mj-lt"/>
              </a:rPr>
              <a:t> </a:t>
            </a:r>
            <a:r>
              <a:rPr lang="en-US" sz="2400" dirty="0" err="1">
                <a:solidFill>
                  <a:srgbClr val="0000FF"/>
                </a:solidFill>
                <a:latin typeface="+mj-lt"/>
              </a:rPr>
              <a:t>vẫn</a:t>
            </a:r>
            <a:r>
              <a:rPr lang="en-US" sz="2400" dirty="0">
                <a:solidFill>
                  <a:srgbClr val="0000FF"/>
                </a:solidFill>
                <a:latin typeface="+mj-lt"/>
              </a:rPr>
              <a:t> </a:t>
            </a:r>
            <a:r>
              <a:rPr lang="en-US" sz="2400" dirty="0" err="1">
                <a:solidFill>
                  <a:srgbClr val="0000FF"/>
                </a:solidFill>
                <a:latin typeface="+mj-lt"/>
              </a:rPr>
              <a:t>chạy</a:t>
            </a:r>
            <a:r>
              <a:rPr lang="en-US" sz="2400" dirty="0">
                <a:solidFill>
                  <a:srgbClr val="0000FF"/>
                </a:solidFill>
                <a:latin typeface="+mj-lt"/>
              </a:rPr>
              <a:t> qua </a:t>
            </a:r>
            <a:r>
              <a:rPr lang="en-US" sz="2400" dirty="0" err="1">
                <a:solidFill>
                  <a:srgbClr val="0000FF"/>
                </a:solidFill>
                <a:latin typeface="+mj-lt"/>
              </a:rPr>
              <a:t>toàn</a:t>
            </a:r>
            <a:r>
              <a:rPr lang="en-US" sz="2400" dirty="0">
                <a:solidFill>
                  <a:srgbClr val="0000FF"/>
                </a:solidFill>
                <a:latin typeface="+mj-lt"/>
              </a:rPr>
              <a:t> </a:t>
            </a:r>
            <a:r>
              <a:rPr lang="en-US" sz="2400" dirty="0" err="1">
                <a:solidFill>
                  <a:srgbClr val="0000FF"/>
                </a:solidFill>
                <a:latin typeface="+mj-lt"/>
              </a:rPr>
              <a:t>bộ</a:t>
            </a:r>
            <a:r>
              <a:rPr lang="en-US" sz="2400" dirty="0">
                <a:solidFill>
                  <a:srgbClr val="0000FF"/>
                </a:solidFill>
                <a:latin typeface="+mj-lt"/>
              </a:rPr>
              <a:t> </a:t>
            </a:r>
            <a:r>
              <a:rPr lang="en-US" sz="2400" dirty="0" err="1">
                <a:solidFill>
                  <a:srgbClr val="0000FF"/>
                </a:solidFill>
                <a:latin typeface="+mj-lt"/>
              </a:rPr>
              <a:t>cuộn</a:t>
            </a:r>
            <a:r>
              <a:rPr lang="en-US" sz="2400" dirty="0">
                <a:solidFill>
                  <a:srgbClr val="0000FF"/>
                </a:solidFill>
                <a:latin typeface="+mj-lt"/>
              </a:rPr>
              <a:t> </a:t>
            </a:r>
            <a:r>
              <a:rPr lang="en-US" sz="2400" dirty="0" err="1">
                <a:solidFill>
                  <a:srgbClr val="0000FF"/>
                </a:solidFill>
                <a:latin typeface="+mj-lt"/>
              </a:rPr>
              <a:t>dây</a:t>
            </a:r>
            <a:r>
              <a:rPr lang="en-US" sz="2400" dirty="0">
                <a:solidFill>
                  <a:srgbClr val="0000FF"/>
                </a:solidFill>
                <a:latin typeface="+mj-lt"/>
              </a:rPr>
              <a:t> </a:t>
            </a:r>
            <a:r>
              <a:rPr lang="en-US" sz="2400" dirty="0" err="1">
                <a:solidFill>
                  <a:srgbClr val="0000FF"/>
                </a:solidFill>
                <a:latin typeface="+mj-lt"/>
              </a:rPr>
              <a:t>của</a:t>
            </a:r>
            <a:r>
              <a:rPr lang="en-US" sz="2400" dirty="0">
                <a:solidFill>
                  <a:srgbClr val="0000FF"/>
                </a:solidFill>
                <a:latin typeface="+mj-lt"/>
              </a:rPr>
              <a:t> </a:t>
            </a:r>
            <a:r>
              <a:rPr lang="en-US" sz="2400" dirty="0" err="1">
                <a:solidFill>
                  <a:srgbClr val="0000FF"/>
                </a:solidFill>
                <a:latin typeface="+mj-lt"/>
              </a:rPr>
              <a:t>biến</a:t>
            </a:r>
            <a:r>
              <a:rPr lang="en-US" sz="2400" dirty="0">
                <a:solidFill>
                  <a:srgbClr val="0000FF"/>
                </a:solidFill>
                <a:latin typeface="+mj-lt"/>
              </a:rPr>
              <a:t> </a:t>
            </a:r>
            <a:r>
              <a:rPr lang="en-US" sz="2400" dirty="0" err="1">
                <a:solidFill>
                  <a:srgbClr val="0000FF"/>
                </a:solidFill>
                <a:latin typeface="+mj-lt"/>
              </a:rPr>
              <a:t>trở</a:t>
            </a:r>
            <a:r>
              <a:rPr lang="en-US" sz="2400" dirty="0">
                <a:solidFill>
                  <a:srgbClr val="0000FF"/>
                </a:solidFill>
                <a:latin typeface="+mj-lt"/>
              </a:rPr>
              <a:t> </a:t>
            </a:r>
            <a:r>
              <a:rPr lang="en-US" sz="2400" dirty="0" err="1">
                <a:solidFill>
                  <a:srgbClr val="0000FF"/>
                </a:solidFill>
                <a:latin typeface="+mj-lt"/>
              </a:rPr>
              <a:t>và</a:t>
            </a:r>
            <a:r>
              <a:rPr lang="en-US" sz="2400" dirty="0">
                <a:solidFill>
                  <a:srgbClr val="0000FF"/>
                </a:solidFill>
                <a:latin typeface="+mj-lt"/>
              </a:rPr>
              <a:t> con </a:t>
            </a:r>
            <a:r>
              <a:rPr lang="en-US" sz="2400" dirty="0" err="1">
                <a:solidFill>
                  <a:srgbClr val="0000FF"/>
                </a:solidFill>
                <a:latin typeface="+mj-lt"/>
              </a:rPr>
              <a:t>chạy</a:t>
            </a:r>
            <a:r>
              <a:rPr lang="en-US" sz="2400" dirty="0">
                <a:solidFill>
                  <a:srgbClr val="0000FF"/>
                </a:solidFill>
                <a:latin typeface="+mj-lt"/>
              </a:rPr>
              <a:t> </a:t>
            </a:r>
            <a:r>
              <a:rPr lang="en-US" sz="2400" dirty="0" err="1">
                <a:solidFill>
                  <a:srgbClr val="0000FF"/>
                </a:solidFill>
                <a:latin typeface="+mj-lt"/>
              </a:rPr>
              <a:t>không</a:t>
            </a:r>
            <a:r>
              <a:rPr lang="en-US" sz="2400" dirty="0">
                <a:solidFill>
                  <a:srgbClr val="0000FF"/>
                </a:solidFill>
                <a:latin typeface="+mj-lt"/>
              </a:rPr>
              <a:t> </a:t>
            </a:r>
            <a:r>
              <a:rPr lang="en-US" sz="2400" dirty="0" err="1">
                <a:solidFill>
                  <a:srgbClr val="0000FF"/>
                </a:solidFill>
                <a:latin typeface="+mj-lt"/>
              </a:rPr>
              <a:t>có</a:t>
            </a:r>
            <a:r>
              <a:rPr lang="en-US" sz="2400" dirty="0">
                <a:solidFill>
                  <a:srgbClr val="0000FF"/>
                </a:solidFill>
                <a:latin typeface="+mj-lt"/>
              </a:rPr>
              <a:t> </a:t>
            </a:r>
            <a:r>
              <a:rPr lang="en-US" sz="2400" dirty="0" err="1">
                <a:solidFill>
                  <a:srgbClr val="0000FF"/>
                </a:solidFill>
                <a:latin typeface="+mj-lt"/>
              </a:rPr>
              <a:t>tác</a:t>
            </a:r>
            <a:r>
              <a:rPr lang="en-US" sz="2400" dirty="0">
                <a:solidFill>
                  <a:srgbClr val="0000FF"/>
                </a:solidFill>
                <a:latin typeface="+mj-lt"/>
              </a:rPr>
              <a:t> </a:t>
            </a:r>
            <a:r>
              <a:rPr lang="en-US" sz="2400" dirty="0" err="1">
                <a:solidFill>
                  <a:srgbClr val="0000FF"/>
                </a:solidFill>
                <a:latin typeface="+mj-lt"/>
              </a:rPr>
              <a:t>dụng</a:t>
            </a:r>
            <a:r>
              <a:rPr lang="en-US" sz="2400" dirty="0">
                <a:solidFill>
                  <a:srgbClr val="0000FF"/>
                </a:solidFill>
                <a:latin typeface="+mj-lt"/>
              </a:rPr>
              <a:t> </a:t>
            </a:r>
            <a:r>
              <a:rPr lang="en-US" sz="2400" dirty="0" err="1">
                <a:solidFill>
                  <a:srgbClr val="0000FF"/>
                </a:solidFill>
                <a:latin typeface="+mj-lt"/>
              </a:rPr>
              <a:t>làm</a:t>
            </a:r>
            <a:r>
              <a:rPr lang="en-US" sz="2400" dirty="0">
                <a:solidFill>
                  <a:srgbClr val="0000FF"/>
                </a:solidFill>
                <a:latin typeface="+mj-lt"/>
              </a:rPr>
              <a:t> </a:t>
            </a:r>
            <a:r>
              <a:rPr lang="en-US" sz="2400" dirty="0" err="1">
                <a:solidFill>
                  <a:srgbClr val="0000FF"/>
                </a:solidFill>
                <a:latin typeface="+mj-lt"/>
              </a:rPr>
              <a:t>thay</a:t>
            </a:r>
            <a:r>
              <a:rPr lang="en-US" sz="2400" dirty="0">
                <a:solidFill>
                  <a:srgbClr val="0000FF"/>
                </a:solidFill>
                <a:latin typeface="+mj-lt"/>
              </a:rPr>
              <a:t> </a:t>
            </a:r>
            <a:r>
              <a:rPr lang="en-US" sz="2400" dirty="0" err="1">
                <a:solidFill>
                  <a:srgbClr val="0000FF"/>
                </a:solidFill>
                <a:latin typeface="+mj-lt"/>
              </a:rPr>
              <a:t>đổi</a:t>
            </a:r>
            <a:r>
              <a:rPr lang="en-US" sz="2400" dirty="0">
                <a:solidFill>
                  <a:srgbClr val="0000FF"/>
                </a:solidFill>
                <a:latin typeface="+mj-lt"/>
              </a:rPr>
              <a:t> </a:t>
            </a:r>
            <a:r>
              <a:rPr lang="en-US" sz="2400" dirty="0" err="1">
                <a:solidFill>
                  <a:srgbClr val="0000FF"/>
                </a:solidFill>
                <a:latin typeface="+mj-lt"/>
              </a:rPr>
              <a:t>chiều</a:t>
            </a:r>
            <a:r>
              <a:rPr lang="en-US" sz="2400" dirty="0">
                <a:solidFill>
                  <a:srgbClr val="0000FF"/>
                </a:solidFill>
                <a:latin typeface="+mj-lt"/>
              </a:rPr>
              <a:t> </a:t>
            </a:r>
            <a:r>
              <a:rPr lang="en-US" sz="2400" dirty="0" err="1">
                <a:solidFill>
                  <a:srgbClr val="0000FF"/>
                </a:solidFill>
                <a:latin typeface="+mj-lt"/>
              </a:rPr>
              <a:t>dài</a:t>
            </a:r>
            <a:r>
              <a:rPr lang="en-US" sz="2400" dirty="0">
                <a:solidFill>
                  <a:srgbClr val="0000FF"/>
                </a:solidFill>
                <a:latin typeface="+mj-lt"/>
              </a:rPr>
              <a:t> </a:t>
            </a:r>
            <a:r>
              <a:rPr lang="en-US" sz="2400" dirty="0" err="1">
                <a:solidFill>
                  <a:srgbClr val="0000FF"/>
                </a:solidFill>
                <a:latin typeface="+mj-lt"/>
              </a:rPr>
              <a:t>của</a:t>
            </a:r>
            <a:r>
              <a:rPr lang="en-US" sz="2400" dirty="0">
                <a:solidFill>
                  <a:srgbClr val="0000FF"/>
                </a:solidFill>
                <a:latin typeface="+mj-lt"/>
              </a:rPr>
              <a:t> </a:t>
            </a:r>
            <a:r>
              <a:rPr lang="en-US" sz="2400" dirty="0" err="1">
                <a:solidFill>
                  <a:srgbClr val="0000FF"/>
                </a:solidFill>
                <a:latin typeface="+mj-lt"/>
              </a:rPr>
              <a:t>phần</a:t>
            </a:r>
            <a:r>
              <a:rPr lang="en-US" sz="2400" dirty="0">
                <a:solidFill>
                  <a:srgbClr val="0000FF"/>
                </a:solidFill>
                <a:latin typeface="+mj-lt"/>
              </a:rPr>
              <a:t> </a:t>
            </a:r>
            <a:r>
              <a:rPr lang="en-US" sz="2400" dirty="0" err="1">
                <a:solidFill>
                  <a:srgbClr val="0000FF"/>
                </a:solidFill>
                <a:latin typeface="+mj-lt"/>
              </a:rPr>
              <a:t>cuộn</a:t>
            </a:r>
            <a:r>
              <a:rPr lang="en-US" sz="2400" dirty="0">
                <a:solidFill>
                  <a:srgbClr val="0000FF"/>
                </a:solidFill>
                <a:latin typeface="+mj-lt"/>
              </a:rPr>
              <a:t> </a:t>
            </a:r>
            <a:r>
              <a:rPr lang="en-US" sz="2400" dirty="0" err="1">
                <a:solidFill>
                  <a:srgbClr val="0000FF"/>
                </a:solidFill>
                <a:latin typeface="+mj-lt"/>
              </a:rPr>
              <a:t>dây</a:t>
            </a:r>
            <a:r>
              <a:rPr lang="en-US" sz="2400" dirty="0">
                <a:solidFill>
                  <a:srgbClr val="0000FF"/>
                </a:solidFill>
                <a:latin typeface="+mj-lt"/>
              </a:rPr>
              <a:t> </a:t>
            </a:r>
            <a:r>
              <a:rPr lang="en-US" sz="2400" dirty="0" err="1">
                <a:solidFill>
                  <a:srgbClr val="0000FF"/>
                </a:solidFill>
                <a:latin typeface="+mj-lt"/>
              </a:rPr>
              <a:t>có</a:t>
            </a:r>
            <a:r>
              <a:rPr lang="en-US" sz="2400" dirty="0">
                <a:solidFill>
                  <a:srgbClr val="0000FF"/>
                </a:solidFill>
                <a:latin typeface="+mj-lt"/>
              </a:rPr>
              <a:t> </a:t>
            </a:r>
            <a:r>
              <a:rPr lang="en-US" sz="2400" dirty="0" err="1">
                <a:solidFill>
                  <a:srgbClr val="0000FF"/>
                </a:solidFill>
                <a:latin typeface="+mj-lt"/>
              </a:rPr>
              <a:t>dòng</a:t>
            </a:r>
            <a:r>
              <a:rPr lang="en-US" sz="2400" dirty="0">
                <a:solidFill>
                  <a:srgbClr val="0000FF"/>
                </a:solidFill>
                <a:latin typeface="+mj-lt"/>
              </a:rPr>
              <a:t> </a:t>
            </a:r>
            <a:r>
              <a:rPr lang="en-US" sz="2400" dirty="0" err="1">
                <a:solidFill>
                  <a:srgbClr val="0000FF"/>
                </a:solidFill>
                <a:latin typeface="+mj-lt"/>
              </a:rPr>
              <a:t>điện</a:t>
            </a:r>
            <a:r>
              <a:rPr lang="en-US" sz="2400" dirty="0">
                <a:solidFill>
                  <a:srgbClr val="0000FF"/>
                </a:solidFill>
                <a:latin typeface="+mj-lt"/>
              </a:rPr>
              <a:t> </a:t>
            </a:r>
            <a:r>
              <a:rPr lang="en-US" sz="2400" dirty="0" err="1">
                <a:solidFill>
                  <a:srgbClr val="0000FF"/>
                </a:solidFill>
                <a:latin typeface="+mj-lt"/>
              </a:rPr>
              <a:t>chạy</a:t>
            </a:r>
            <a:r>
              <a:rPr lang="en-US" sz="2400" dirty="0">
                <a:solidFill>
                  <a:srgbClr val="0000FF"/>
                </a:solidFill>
                <a:latin typeface="+mj-lt"/>
              </a:rPr>
              <a:t> qua.</a:t>
            </a:r>
          </a:p>
        </p:txBody>
      </p:sp>
      <p:grpSp>
        <p:nvGrpSpPr>
          <p:cNvPr id="8196" name="Group 2"/>
          <p:cNvGrpSpPr>
            <a:grpSpLocks/>
          </p:cNvGrpSpPr>
          <p:nvPr/>
        </p:nvGrpSpPr>
        <p:grpSpPr bwMode="auto">
          <a:xfrm>
            <a:off x="1482725" y="53975"/>
            <a:ext cx="9144000" cy="685800"/>
            <a:chOff x="-26" y="34"/>
            <a:chExt cx="5760" cy="432"/>
          </a:xfrm>
        </p:grpSpPr>
        <p:grpSp>
          <p:nvGrpSpPr>
            <p:cNvPr id="8240" name="Group 3"/>
            <p:cNvGrpSpPr>
              <a:grpSpLocks/>
            </p:cNvGrpSpPr>
            <p:nvPr/>
          </p:nvGrpSpPr>
          <p:grpSpPr bwMode="auto">
            <a:xfrm>
              <a:off x="-26" y="34"/>
              <a:ext cx="5760" cy="432"/>
              <a:chOff x="-26" y="34"/>
              <a:chExt cx="5760" cy="432"/>
            </a:xfrm>
          </p:grpSpPr>
          <p:sp>
            <p:nvSpPr>
              <p:cNvPr id="8242" name="Rectangle 4"/>
              <p:cNvSpPr>
                <a:spLocks noChangeArrowheads="1"/>
              </p:cNvSpPr>
              <p:nvPr/>
            </p:nvSpPr>
            <p:spPr bwMode="auto">
              <a:xfrm>
                <a:off x="-26" y="34"/>
                <a:ext cx="5760" cy="432"/>
              </a:xfrm>
              <a:prstGeom prst="rect">
                <a:avLst/>
              </a:prstGeom>
              <a:gradFill rotWithShape="1">
                <a:gsLst>
                  <a:gs pos="0">
                    <a:schemeClr val="bg1"/>
                  </a:gs>
                  <a:gs pos="100000">
                    <a:srgbClr val="3399FF"/>
                  </a:gs>
                </a:gsLst>
                <a:path path="shape">
                  <a:fillToRect l="50000" t="50000" r="50000" b="50000"/>
                </a:path>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2400">
                  <a:latin typeface=".VnTime" panose="020B7200000000000000" pitchFamily="34" charset="0"/>
                </a:endParaRPr>
              </a:p>
            </p:txBody>
          </p:sp>
          <p:sp>
            <p:nvSpPr>
              <p:cNvPr id="8243" name="Text Box 5"/>
              <p:cNvSpPr txBox="1">
                <a:spLocks noChangeArrowheads="1"/>
              </p:cNvSpPr>
              <p:nvPr/>
            </p:nvSpPr>
            <p:spPr bwMode="auto">
              <a:xfrm>
                <a:off x="0" y="63"/>
                <a:ext cx="1056" cy="365"/>
              </a:xfrm>
              <a:prstGeom prst="rect">
                <a:avLst/>
              </a:prstGeom>
              <a:gradFill rotWithShape="1">
                <a:gsLst>
                  <a:gs pos="0">
                    <a:schemeClr val="bg1"/>
                  </a:gs>
                  <a:gs pos="100000">
                    <a:srgbClr val="3399FF"/>
                  </a:gs>
                </a:gsLst>
                <a:path path="shape">
                  <a:fillToRect l="50000" t="50000" r="50000" b="50000"/>
                </a:path>
              </a:gra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28398" dir="3806097" algn="ctr" rotWithShape="0">
                        <a:srgbClr val="FF3300">
                          <a:alpha val="50000"/>
                        </a:srgb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solidFill>
                      <a:srgbClr val="0000FF"/>
                    </a:solidFill>
                    <a:latin typeface="Times New Roman" panose="02020603050405020304" pitchFamily="18" charset="0"/>
                  </a:rPr>
                  <a:t> </a:t>
                </a:r>
                <a:r>
                  <a:rPr lang="en-US" altLang="vi-VN" b="1">
                    <a:solidFill>
                      <a:srgbClr val="0000FF"/>
                    </a:solidFill>
                    <a:latin typeface="Times New Roman" panose="02020603050405020304" pitchFamily="18" charset="0"/>
                    <a:cs typeface="Times New Roman" panose="02020603050405020304" pitchFamily="18" charset="0"/>
                  </a:rPr>
                  <a:t>BÀI 10</a:t>
                </a:r>
                <a:r>
                  <a:rPr lang="en-US" altLang="vi-VN" b="1">
                    <a:solidFill>
                      <a:schemeClr val="accent2"/>
                    </a:solidFill>
                    <a:latin typeface="Times New Roman" panose="02020603050405020304" pitchFamily="18" charset="0"/>
                    <a:cs typeface="Times New Roman" panose="02020603050405020304" pitchFamily="18" charset="0"/>
                  </a:rPr>
                  <a:t> </a:t>
                </a:r>
                <a:endParaRPr lang="en-US" altLang="vi-VN" b="1">
                  <a:solidFill>
                    <a:srgbClr val="0000FF"/>
                  </a:solidFill>
                  <a:latin typeface="Times New Roman" panose="02020603050405020304" pitchFamily="18" charset="0"/>
                  <a:cs typeface="Times New Roman" panose="02020603050405020304" pitchFamily="18" charset="0"/>
                </a:endParaRPr>
              </a:p>
            </p:txBody>
          </p:sp>
        </p:grpSp>
        <p:sp>
          <p:nvSpPr>
            <p:cNvPr id="8241" name="WordArt 6"/>
            <p:cNvSpPr>
              <a:spLocks noChangeArrowheads="1" noChangeShapeType="1" noTextEdit="1"/>
            </p:cNvSpPr>
            <p:nvPr/>
          </p:nvSpPr>
          <p:spPr bwMode="auto">
            <a:xfrm>
              <a:off x="1882" y="95"/>
              <a:ext cx="2571" cy="232"/>
            </a:xfrm>
            <a:prstGeom prst="rect">
              <a:avLst/>
            </a:prstGeom>
          </p:spPr>
          <p:txBody>
            <a:bodyPr wrap="none" fromWordArt="1">
              <a:prstTxWarp prst="textPlain">
                <a:avLst>
                  <a:gd name="adj" fmla="val 50000"/>
                </a:avLst>
              </a:prstTxWarp>
            </a:bodyPr>
            <a:lstStyle/>
            <a:p>
              <a:pPr algn="ctr"/>
              <a:r>
                <a:rPr lang="vi-VN" sz="2400" b="1" kern="10">
                  <a:ln w="9525">
                    <a:solidFill>
                      <a:srgbClr val="000080"/>
                    </a:solidFill>
                    <a:round/>
                    <a:headEnd/>
                    <a:tailEnd/>
                  </a:ln>
                  <a:solidFill>
                    <a:srgbClr val="0000FF"/>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BIẾN TRỞ - ĐIỆN TRỞ DÙNG TRONG KỸ THUẬT</a:t>
              </a:r>
            </a:p>
          </p:txBody>
        </p:sp>
      </p:grpSp>
      <p:sp>
        <p:nvSpPr>
          <p:cNvPr id="8197" name="Text Box 7"/>
          <p:cNvSpPr txBox="1">
            <a:spLocks noChangeArrowheads="1"/>
          </p:cNvSpPr>
          <p:nvPr/>
        </p:nvSpPr>
        <p:spPr bwMode="auto">
          <a:xfrm>
            <a:off x="1482725" y="64135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3333CC"/>
                </a:solidFill>
                <a:latin typeface="Times New Roman" panose="02020603050405020304" pitchFamily="18" charset="0"/>
              </a:rPr>
              <a:t>I. BIẾN TRỞ</a:t>
            </a:r>
          </a:p>
        </p:txBody>
      </p:sp>
      <p:sp>
        <p:nvSpPr>
          <p:cNvPr id="8198" name="Text Box 8"/>
          <p:cNvSpPr txBox="1">
            <a:spLocks noChangeArrowheads="1"/>
          </p:cNvSpPr>
          <p:nvPr/>
        </p:nvSpPr>
        <p:spPr bwMode="auto">
          <a:xfrm>
            <a:off x="1524000" y="1143000"/>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arabicPeriod"/>
            </a:pPr>
            <a:r>
              <a:rPr lang="en-US" altLang="vi-VN" sz="2400" b="1" dirty="0">
                <a:solidFill>
                  <a:srgbClr val="3333CC"/>
                </a:solidFill>
              </a:rPr>
              <a:t>Tìm hiểu </a:t>
            </a:r>
            <a:r>
              <a:rPr lang="en-US" altLang="vi-VN" sz="2400" b="1" dirty="0" smtClean="0">
                <a:solidFill>
                  <a:srgbClr val="3333CC"/>
                </a:solidFill>
              </a:rPr>
              <a:t>biến </a:t>
            </a:r>
            <a:r>
              <a:rPr lang="en-US" altLang="vi-VN" sz="2400" b="1" dirty="0">
                <a:solidFill>
                  <a:srgbClr val="3333CC"/>
                </a:solidFill>
              </a:rPr>
              <a:t>trở:</a:t>
            </a:r>
          </a:p>
        </p:txBody>
      </p:sp>
      <p:sp>
        <p:nvSpPr>
          <p:cNvPr id="40" name="Text Box 8"/>
          <p:cNvSpPr txBox="1">
            <a:spLocks noChangeArrowheads="1"/>
          </p:cNvSpPr>
          <p:nvPr/>
        </p:nvSpPr>
        <p:spPr bwMode="auto">
          <a:xfrm>
            <a:off x="1565275" y="1527175"/>
            <a:ext cx="57165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defRPr/>
            </a:pPr>
            <a:r>
              <a:rPr lang="en-US" sz="2400" b="1" dirty="0" smtClean="0">
                <a:solidFill>
                  <a:srgbClr val="3333CC"/>
                </a:solidFill>
              </a:rPr>
              <a:t>a/ </a:t>
            </a:r>
            <a:r>
              <a:rPr lang="en-US" sz="2400" b="1" dirty="0" err="1" smtClean="0">
                <a:solidFill>
                  <a:srgbClr val="3333CC"/>
                </a:solidFill>
              </a:rPr>
              <a:t>cấu</a:t>
            </a:r>
            <a:r>
              <a:rPr lang="en-US" sz="2400" b="1" dirty="0" smtClean="0">
                <a:solidFill>
                  <a:srgbClr val="3333CC"/>
                </a:solidFill>
              </a:rPr>
              <a:t> </a:t>
            </a:r>
            <a:r>
              <a:rPr lang="en-US" sz="2400" b="1" dirty="0" err="1">
                <a:solidFill>
                  <a:srgbClr val="3333CC"/>
                </a:solidFill>
              </a:rPr>
              <a:t>tạo</a:t>
            </a:r>
            <a:r>
              <a:rPr lang="en-US" sz="2400" b="1" dirty="0">
                <a:solidFill>
                  <a:srgbClr val="3333CC"/>
                </a:solidFill>
              </a:rPr>
              <a:t> </a:t>
            </a:r>
            <a:r>
              <a:rPr lang="en-US" sz="2400" b="1" dirty="0" err="1">
                <a:solidFill>
                  <a:srgbClr val="3333CC"/>
                </a:solidFill>
              </a:rPr>
              <a:t>của</a:t>
            </a:r>
            <a:r>
              <a:rPr lang="en-US" sz="2400" b="1" dirty="0">
                <a:solidFill>
                  <a:srgbClr val="3333CC"/>
                </a:solidFill>
              </a:rPr>
              <a:t> </a:t>
            </a:r>
            <a:r>
              <a:rPr lang="en-US" sz="2400" b="1" dirty="0" err="1">
                <a:solidFill>
                  <a:srgbClr val="3333CC"/>
                </a:solidFill>
              </a:rPr>
              <a:t>biến</a:t>
            </a:r>
            <a:r>
              <a:rPr lang="en-US" sz="2400" b="1" dirty="0">
                <a:solidFill>
                  <a:srgbClr val="3333CC"/>
                </a:solidFill>
              </a:rPr>
              <a:t> </a:t>
            </a:r>
            <a:r>
              <a:rPr lang="en-US" sz="2400" b="1" dirty="0" err="1" smtClean="0">
                <a:solidFill>
                  <a:srgbClr val="3333CC"/>
                </a:solidFill>
              </a:rPr>
              <a:t>trở</a:t>
            </a:r>
            <a:r>
              <a:rPr lang="en-US" sz="2400" b="1" dirty="0" smtClean="0">
                <a:solidFill>
                  <a:srgbClr val="3333CC"/>
                </a:solidFill>
              </a:rPr>
              <a:t> </a:t>
            </a:r>
            <a:r>
              <a:rPr lang="en-US" sz="2400" b="1" dirty="0" err="1" smtClean="0">
                <a:solidFill>
                  <a:srgbClr val="3333CC"/>
                </a:solidFill>
              </a:rPr>
              <a:t>gồm</a:t>
            </a:r>
            <a:r>
              <a:rPr lang="en-US" sz="2400" b="1" dirty="0" smtClean="0">
                <a:solidFill>
                  <a:srgbClr val="3333CC"/>
                </a:solidFill>
              </a:rPr>
              <a:t>:</a:t>
            </a:r>
          </a:p>
          <a:p>
            <a:pPr eaLnBrk="1" hangingPunct="1">
              <a:buFontTx/>
              <a:buChar char="-"/>
              <a:defRPr/>
            </a:pPr>
            <a:r>
              <a:rPr lang="en-US" sz="2400" b="1" dirty="0" err="1" smtClean="0">
                <a:solidFill>
                  <a:srgbClr val="3333CC"/>
                </a:solidFill>
              </a:rPr>
              <a:t>cuộn</a:t>
            </a:r>
            <a:r>
              <a:rPr lang="en-US" sz="2400" b="1" dirty="0" smtClean="0">
                <a:solidFill>
                  <a:srgbClr val="3333CC"/>
                </a:solidFill>
              </a:rPr>
              <a:t> </a:t>
            </a:r>
            <a:r>
              <a:rPr lang="en-US" sz="2400" b="1" dirty="0" err="1" smtClean="0">
                <a:solidFill>
                  <a:srgbClr val="3333CC"/>
                </a:solidFill>
              </a:rPr>
              <a:t>dây</a:t>
            </a:r>
            <a:r>
              <a:rPr lang="en-US" sz="2400" b="1" dirty="0" smtClean="0">
                <a:solidFill>
                  <a:srgbClr val="3333CC"/>
                </a:solidFill>
              </a:rPr>
              <a:t>: </a:t>
            </a:r>
            <a:r>
              <a:rPr lang="en-US" sz="2400" b="1" dirty="0" err="1" smtClean="0">
                <a:solidFill>
                  <a:srgbClr val="3333CC"/>
                </a:solidFill>
              </a:rPr>
              <a:t>có</a:t>
            </a:r>
            <a:r>
              <a:rPr lang="en-US" sz="2400" b="1" dirty="0" smtClean="0">
                <a:solidFill>
                  <a:srgbClr val="3333CC"/>
                </a:solidFill>
              </a:rPr>
              <a:t> </a:t>
            </a:r>
            <a:r>
              <a:rPr lang="en-US" sz="2400" b="1" dirty="0" err="1" smtClean="0">
                <a:solidFill>
                  <a:srgbClr val="3333CC"/>
                </a:solidFill>
              </a:rPr>
              <a:t>điện</a:t>
            </a:r>
            <a:r>
              <a:rPr lang="en-US" sz="2400" b="1" dirty="0" smtClean="0">
                <a:solidFill>
                  <a:srgbClr val="3333CC"/>
                </a:solidFill>
              </a:rPr>
              <a:t> </a:t>
            </a:r>
            <a:r>
              <a:rPr lang="en-US" sz="2400" b="1" dirty="0" err="1" smtClean="0">
                <a:solidFill>
                  <a:srgbClr val="3333CC"/>
                </a:solidFill>
              </a:rPr>
              <a:t>trở</a:t>
            </a:r>
            <a:r>
              <a:rPr lang="en-US" sz="2400" b="1" dirty="0" smtClean="0">
                <a:solidFill>
                  <a:srgbClr val="3333CC"/>
                </a:solidFill>
              </a:rPr>
              <a:t> </a:t>
            </a:r>
            <a:r>
              <a:rPr lang="en-US" sz="2400" b="1" dirty="0" err="1" smtClean="0">
                <a:solidFill>
                  <a:srgbClr val="3333CC"/>
                </a:solidFill>
              </a:rPr>
              <a:t>suất</a:t>
            </a:r>
            <a:r>
              <a:rPr lang="en-US" sz="2400" b="1" dirty="0" smtClean="0">
                <a:solidFill>
                  <a:srgbClr val="3333CC"/>
                </a:solidFill>
              </a:rPr>
              <a:t> </a:t>
            </a:r>
            <a:r>
              <a:rPr lang="en-US" sz="2400" b="1" dirty="0" err="1" smtClean="0">
                <a:solidFill>
                  <a:srgbClr val="3333CC"/>
                </a:solidFill>
              </a:rPr>
              <a:t>lớn</a:t>
            </a:r>
            <a:endParaRPr lang="en-US" sz="2400" b="1" dirty="0" smtClean="0">
              <a:solidFill>
                <a:srgbClr val="3333CC"/>
              </a:solidFill>
            </a:endParaRPr>
          </a:p>
          <a:p>
            <a:pPr eaLnBrk="1" hangingPunct="1">
              <a:buFontTx/>
              <a:buChar char="-"/>
              <a:defRPr/>
            </a:pPr>
            <a:r>
              <a:rPr lang="en-US" sz="2400" b="1" dirty="0" smtClean="0">
                <a:solidFill>
                  <a:srgbClr val="3333CC"/>
                </a:solidFill>
              </a:rPr>
              <a:t>Con </a:t>
            </a:r>
            <a:r>
              <a:rPr lang="en-US" sz="2400" b="1" dirty="0" err="1" smtClean="0">
                <a:solidFill>
                  <a:srgbClr val="3333CC"/>
                </a:solidFill>
              </a:rPr>
              <a:t>chạy</a:t>
            </a:r>
            <a:r>
              <a:rPr lang="en-US" sz="2400" b="1" dirty="0" smtClean="0">
                <a:solidFill>
                  <a:srgbClr val="3333CC"/>
                </a:solidFill>
              </a:rPr>
              <a:t> C</a:t>
            </a:r>
            <a:endParaRPr lang="en-US" sz="2400" b="1" dirty="0">
              <a:solidFill>
                <a:srgbClr val="3333CC"/>
              </a:solidFill>
            </a:endParaRPr>
          </a:p>
        </p:txBody>
      </p:sp>
      <p:grpSp>
        <p:nvGrpSpPr>
          <p:cNvPr id="82" name="Nhóm 81"/>
          <p:cNvGrpSpPr>
            <a:grpSpLocks/>
          </p:cNvGrpSpPr>
          <p:nvPr/>
        </p:nvGrpSpPr>
        <p:grpSpPr bwMode="auto">
          <a:xfrm>
            <a:off x="6592888" y="990600"/>
            <a:ext cx="4608512" cy="2465388"/>
            <a:chOff x="4382881" y="1676400"/>
            <a:chExt cx="4608719" cy="2464594"/>
          </a:xfrm>
        </p:grpSpPr>
        <p:sp>
          <p:nvSpPr>
            <p:cNvPr id="8205" name="Rectangle 267"/>
            <p:cNvSpPr>
              <a:spLocks noChangeArrowheads="1"/>
            </p:cNvSpPr>
            <p:nvPr/>
          </p:nvSpPr>
          <p:spPr bwMode="auto">
            <a:xfrm>
              <a:off x="4826000" y="2925763"/>
              <a:ext cx="230188" cy="152400"/>
            </a:xfrm>
            <a:prstGeom prst="rect">
              <a:avLst/>
            </a:prstGeom>
            <a:solidFill>
              <a:srgbClr val="9900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sp>
          <p:nvSpPr>
            <p:cNvPr id="8206" name="Rectangle 268"/>
            <p:cNvSpPr>
              <a:spLocks noChangeArrowheads="1"/>
            </p:cNvSpPr>
            <p:nvPr/>
          </p:nvSpPr>
          <p:spPr bwMode="auto">
            <a:xfrm>
              <a:off x="8128000" y="2905125"/>
              <a:ext cx="230188" cy="152400"/>
            </a:xfrm>
            <a:prstGeom prst="rect">
              <a:avLst/>
            </a:prstGeom>
            <a:solidFill>
              <a:srgbClr val="9900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grpSp>
          <p:nvGrpSpPr>
            <p:cNvPr id="8207" name="Group 269"/>
            <p:cNvGrpSpPr>
              <a:grpSpLocks/>
            </p:cNvGrpSpPr>
            <p:nvPr/>
          </p:nvGrpSpPr>
          <p:grpSpPr bwMode="auto">
            <a:xfrm>
              <a:off x="4383088" y="1946275"/>
              <a:ext cx="4608512" cy="2111375"/>
              <a:chOff x="1162" y="2015"/>
              <a:chExt cx="2903" cy="1330"/>
            </a:xfrm>
          </p:grpSpPr>
          <p:grpSp>
            <p:nvGrpSpPr>
              <p:cNvPr id="8215" name="Group 270"/>
              <p:cNvGrpSpPr>
                <a:grpSpLocks/>
              </p:cNvGrpSpPr>
              <p:nvPr/>
            </p:nvGrpSpPr>
            <p:grpSpPr bwMode="auto">
              <a:xfrm>
                <a:off x="1695" y="2402"/>
                <a:ext cx="1741" cy="339"/>
                <a:chOff x="1695" y="2402"/>
                <a:chExt cx="1741" cy="339"/>
              </a:xfrm>
            </p:grpSpPr>
            <p:sp>
              <p:nvSpPr>
                <p:cNvPr id="8221" name="Rectangle 271"/>
                <p:cNvSpPr>
                  <a:spLocks noChangeArrowheads="1"/>
                </p:cNvSpPr>
                <p:nvPr/>
              </p:nvSpPr>
              <p:spPr bwMode="auto">
                <a:xfrm>
                  <a:off x="1695" y="2426"/>
                  <a:ext cx="1741" cy="290"/>
                </a:xfrm>
                <a:prstGeom prst="rect">
                  <a:avLst/>
                </a:prstGeom>
                <a:gradFill rotWithShape="1">
                  <a:gsLst>
                    <a:gs pos="0">
                      <a:schemeClr val="bg1"/>
                    </a:gs>
                    <a:gs pos="100000">
                      <a:schemeClr val="bg2"/>
                    </a:gs>
                  </a:gsLst>
                  <a:lin ang="5400000" scaled="1"/>
                </a:gradFill>
                <a:ln w="190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sp>
              <p:nvSpPr>
                <p:cNvPr id="8222" name="Line 272"/>
                <p:cNvSpPr>
                  <a:spLocks noChangeShapeType="1"/>
                </p:cNvSpPr>
                <p:nvPr/>
              </p:nvSpPr>
              <p:spPr bwMode="auto">
                <a:xfrm>
                  <a:off x="1719"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3" name="Line 273"/>
                <p:cNvSpPr>
                  <a:spLocks noChangeShapeType="1"/>
                </p:cNvSpPr>
                <p:nvPr/>
              </p:nvSpPr>
              <p:spPr bwMode="auto">
                <a:xfrm>
                  <a:off x="1816"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4" name="Line 274"/>
                <p:cNvSpPr>
                  <a:spLocks noChangeShapeType="1"/>
                </p:cNvSpPr>
                <p:nvPr/>
              </p:nvSpPr>
              <p:spPr bwMode="auto">
                <a:xfrm>
                  <a:off x="1913"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5" name="Line 275"/>
                <p:cNvSpPr>
                  <a:spLocks noChangeShapeType="1"/>
                </p:cNvSpPr>
                <p:nvPr/>
              </p:nvSpPr>
              <p:spPr bwMode="auto">
                <a:xfrm>
                  <a:off x="2010"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6" name="Line 276"/>
                <p:cNvSpPr>
                  <a:spLocks noChangeShapeType="1"/>
                </p:cNvSpPr>
                <p:nvPr/>
              </p:nvSpPr>
              <p:spPr bwMode="auto">
                <a:xfrm>
                  <a:off x="2107"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7" name="Line 277"/>
                <p:cNvSpPr>
                  <a:spLocks noChangeShapeType="1"/>
                </p:cNvSpPr>
                <p:nvPr/>
              </p:nvSpPr>
              <p:spPr bwMode="auto">
                <a:xfrm>
                  <a:off x="2202"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8" name="Line 278"/>
                <p:cNvSpPr>
                  <a:spLocks noChangeShapeType="1"/>
                </p:cNvSpPr>
                <p:nvPr/>
              </p:nvSpPr>
              <p:spPr bwMode="auto">
                <a:xfrm>
                  <a:off x="2299"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9" name="Line 279"/>
                <p:cNvSpPr>
                  <a:spLocks noChangeShapeType="1"/>
                </p:cNvSpPr>
                <p:nvPr/>
              </p:nvSpPr>
              <p:spPr bwMode="auto">
                <a:xfrm>
                  <a:off x="2396"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30" name="Line 280"/>
                <p:cNvSpPr>
                  <a:spLocks noChangeShapeType="1"/>
                </p:cNvSpPr>
                <p:nvPr/>
              </p:nvSpPr>
              <p:spPr bwMode="auto">
                <a:xfrm>
                  <a:off x="2493"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31" name="Line 281"/>
                <p:cNvSpPr>
                  <a:spLocks noChangeShapeType="1"/>
                </p:cNvSpPr>
                <p:nvPr/>
              </p:nvSpPr>
              <p:spPr bwMode="auto">
                <a:xfrm>
                  <a:off x="2590"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32" name="Line 282"/>
                <p:cNvSpPr>
                  <a:spLocks noChangeShapeType="1"/>
                </p:cNvSpPr>
                <p:nvPr/>
              </p:nvSpPr>
              <p:spPr bwMode="auto">
                <a:xfrm>
                  <a:off x="2686"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33" name="Line 283"/>
                <p:cNvSpPr>
                  <a:spLocks noChangeShapeType="1"/>
                </p:cNvSpPr>
                <p:nvPr/>
              </p:nvSpPr>
              <p:spPr bwMode="auto">
                <a:xfrm>
                  <a:off x="2783"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34" name="Line 284"/>
                <p:cNvSpPr>
                  <a:spLocks noChangeShapeType="1"/>
                </p:cNvSpPr>
                <p:nvPr/>
              </p:nvSpPr>
              <p:spPr bwMode="auto">
                <a:xfrm>
                  <a:off x="2880"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35" name="Line 285"/>
                <p:cNvSpPr>
                  <a:spLocks noChangeShapeType="1"/>
                </p:cNvSpPr>
                <p:nvPr/>
              </p:nvSpPr>
              <p:spPr bwMode="auto">
                <a:xfrm>
                  <a:off x="2977"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36" name="Line 286"/>
                <p:cNvSpPr>
                  <a:spLocks noChangeShapeType="1"/>
                </p:cNvSpPr>
                <p:nvPr/>
              </p:nvSpPr>
              <p:spPr bwMode="auto">
                <a:xfrm>
                  <a:off x="3074"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37" name="Line 287"/>
                <p:cNvSpPr>
                  <a:spLocks noChangeShapeType="1"/>
                </p:cNvSpPr>
                <p:nvPr/>
              </p:nvSpPr>
              <p:spPr bwMode="auto">
                <a:xfrm>
                  <a:off x="3170"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38" name="Line 288"/>
                <p:cNvSpPr>
                  <a:spLocks noChangeShapeType="1"/>
                </p:cNvSpPr>
                <p:nvPr/>
              </p:nvSpPr>
              <p:spPr bwMode="auto">
                <a:xfrm>
                  <a:off x="3267"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39" name="Line 289"/>
                <p:cNvSpPr>
                  <a:spLocks noChangeShapeType="1"/>
                </p:cNvSpPr>
                <p:nvPr/>
              </p:nvSpPr>
              <p:spPr bwMode="auto">
                <a:xfrm>
                  <a:off x="3340" y="2426"/>
                  <a:ext cx="48" cy="16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8216" name="Rectangle 290"/>
              <p:cNvSpPr>
                <a:spLocks noChangeArrowheads="1"/>
              </p:cNvSpPr>
              <p:nvPr/>
            </p:nvSpPr>
            <p:spPr bwMode="auto">
              <a:xfrm>
                <a:off x="1501" y="2184"/>
                <a:ext cx="2129" cy="73"/>
              </a:xfrm>
              <a:prstGeom prst="rect">
                <a:avLst/>
              </a:prstGeom>
              <a:solidFill>
                <a:srgbClr val="9900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sp>
            <p:nvSpPr>
              <p:cNvPr id="8217" name="Freeform 291"/>
              <p:cNvSpPr>
                <a:spLocks/>
              </p:cNvSpPr>
              <p:nvPr/>
            </p:nvSpPr>
            <p:spPr bwMode="auto">
              <a:xfrm>
                <a:off x="1332" y="2015"/>
                <a:ext cx="387" cy="967"/>
              </a:xfrm>
              <a:custGeom>
                <a:avLst/>
                <a:gdLst>
                  <a:gd name="T0" fmla="*/ 363 w 387"/>
                  <a:gd name="T1" fmla="*/ 0 h 1161"/>
                  <a:gd name="T2" fmla="*/ 387 w 387"/>
                  <a:gd name="T3" fmla="*/ 7 h 1161"/>
                  <a:gd name="T4" fmla="*/ 0 w 387"/>
                  <a:gd name="T5" fmla="*/ 7 h 1161"/>
                  <a:gd name="T6" fmla="*/ 0 w 387"/>
                  <a:gd name="T7" fmla="*/ 6 h 1161"/>
                  <a:gd name="T8" fmla="*/ 242 w 387"/>
                  <a:gd name="T9" fmla="*/ 6 h 1161"/>
                  <a:gd name="T10" fmla="*/ 242 w 387"/>
                  <a:gd name="T11" fmla="*/ 2 h 1161"/>
                  <a:gd name="T12" fmla="*/ 363 w 387"/>
                  <a:gd name="T13" fmla="*/ 0 h 1161"/>
                  <a:gd name="T14" fmla="*/ 0 60000 65536"/>
                  <a:gd name="T15" fmla="*/ 0 60000 65536"/>
                  <a:gd name="T16" fmla="*/ 0 60000 65536"/>
                  <a:gd name="T17" fmla="*/ 0 60000 65536"/>
                  <a:gd name="T18" fmla="*/ 0 60000 65536"/>
                  <a:gd name="T19" fmla="*/ 0 60000 65536"/>
                  <a:gd name="T20" fmla="*/ 0 60000 65536"/>
                  <a:gd name="T21" fmla="*/ 0 w 387"/>
                  <a:gd name="T22" fmla="*/ 0 h 1161"/>
                  <a:gd name="T23" fmla="*/ 387 w 387"/>
                  <a:gd name="T24" fmla="*/ 1161 h 1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161">
                    <a:moveTo>
                      <a:pt x="363" y="0"/>
                    </a:moveTo>
                    <a:lnTo>
                      <a:pt x="387" y="1161"/>
                    </a:lnTo>
                    <a:lnTo>
                      <a:pt x="0" y="1161"/>
                    </a:lnTo>
                    <a:lnTo>
                      <a:pt x="0" y="992"/>
                    </a:lnTo>
                    <a:lnTo>
                      <a:pt x="242" y="992"/>
                    </a:lnTo>
                    <a:lnTo>
                      <a:pt x="242" y="24"/>
                    </a:lnTo>
                    <a:lnTo>
                      <a:pt x="363" y="0"/>
                    </a:lnTo>
                    <a:close/>
                  </a:path>
                </a:pathLst>
              </a:custGeom>
              <a:solidFill>
                <a:schemeClr val="bg2"/>
              </a:solidFill>
              <a:ln w="9525">
                <a:solidFill>
                  <a:schemeClr val="tx1"/>
                </a:solidFill>
                <a:round/>
                <a:headEnd/>
                <a:tailEnd/>
              </a:ln>
            </p:spPr>
            <p:txBody>
              <a:bodyPr/>
              <a:lstStyle/>
              <a:p>
                <a:endParaRPr lang="vi-VN"/>
              </a:p>
            </p:txBody>
          </p:sp>
          <p:sp>
            <p:nvSpPr>
              <p:cNvPr id="8218" name="Freeform 292"/>
              <p:cNvSpPr>
                <a:spLocks/>
              </p:cNvSpPr>
              <p:nvPr/>
            </p:nvSpPr>
            <p:spPr bwMode="auto">
              <a:xfrm rot="21550303" flipH="1">
                <a:off x="3400" y="2015"/>
                <a:ext cx="363" cy="967"/>
              </a:xfrm>
              <a:custGeom>
                <a:avLst/>
                <a:gdLst>
                  <a:gd name="T0" fmla="*/ 60 w 387"/>
                  <a:gd name="T1" fmla="*/ 0 h 1161"/>
                  <a:gd name="T2" fmla="*/ 64 w 387"/>
                  <a:gd name="T3" fmla="*/ 7 h 1161"/>
                  <a:gd name="T4" fmla="*/ 0 w 387"/>
                  <a:gd name="T5" fmla="*/ 7 h 1161"/>
                  <a:gd name="T6" fmla="*/ 0 w 387"/>
                  <a:gd name="T7" fmla="*/ 6 h 1161"/>
                  <a:gd name="T8" fmla="*/ 41 w 387"/>
                  <a:gd name="T9" fmla="*/ 6 h 1161"/>
                  <a:gd name="T10" fmla="*/ 41 w 387"/>
                  <a:gd name="T11" fmla="*/ 2 h 1161"/>
                  <a:gd name="T12" fmla="*/ 60 w 387"/>
                  <a:gd name="T13" fmla="*/ 0 h 1161"/>
                  <a:gd name="T14" fmla="*/ 0 60000 65536"/>
                  <a:gd name="T15" fmla="*/ 0 60000 65536"/>
                  <a:gd name="T16" fmla="*/ 0 60000 65536"/>
                  <a:gd name="T17" fmla="*/ 0 60000 65536"/>
                  <a:gd name="T18" fmla="*/ 0 60000 65536"/>
                  <a:gd name="T19" fmla="*/ 0 60000 65536"/>
                  <a:gd name="T20" fmla="*/ 0 60000 65536"/>
                  <a:gd name="T21" fmla="*/ 0 w 387"/>
                  <a:gd name="T22" fmla="*/ 0 h 1161"/>
                  <a:gd name="T23" fmla="*/ 387 w 387"/>
                  <a:gd name="T24" fmla="*/ 1161 h 1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161">
                    <a:moveTo>
                      <a:pt x="363" y="0"/>
                    </a:moveTo>
                    <a:lnTo>
                      <a:pt x="387" y="1161"/>
                    </a:lnTo>
                    <a:lnTo>
                      <a:pt x="0" y="1161"/>
                    </a:lnTo>
                    <a:lnTo>
                      <a:pt x="0" y="992"/>
                    </a:lnTo>
                    <a:lnTo>
                      <a:pt x="242" y="992"/>
                    </a:lnTo>
                    <a:lnTo>
                      <a:pt x="242" y="24"/>
                    </a:lnTo>
                    <a:lnTo>
                      <a:pt x="363" y="0"/>
                    </a:lnTo>
                    <a:close/>
                  </a:path>
                </a:pathLst>
              </a:custGeom>
              <a:solidFill>
                <a:schemeClr val="bg2"/>
              </a:solidFill>
              <a:ln w="9525">
                <a:solidFill>
                  <a:schemeClr val="tx1"/>
                </a:solidFill>
                <a:round/>
                <a:headEnd/>
                <a:tailEnd/>
              </a:ln>
            </p:spPr>
            <p:txBody>
              <a:bodyPr/>
              <a:lstStyle/>
              <a:p>
                <a:endParaRPr lang="vi-VN"/>
              </a:p>
            </p:txBody>
          </p:sp>
          <p:sp>
            <p:nvSpPr>
              <p:cNvPr id="8219" name="Freeform 294"/>
              <p:cNvSpPr>
                <a:spLocks/>
              </p:cNvSpPr>
              <p:nvPr/>
            </p:nvSpPr>
            <p:spPr bwMode="auto">
              <a:xfrm>
                <a:off x="1162" y="2680"/>
                <a:ext cx="291" cy="641"/>
              </a:xfrm>
              <a:custGeom>
                <a:avLst/>
                <a:gdLst>
                  <a:gd name="T0" fmla="*/ 318 w 290"/>
                  <a:gd name="T1" fmla="*/ 0 h 533"/>
                  <a:gd name="T2" fmla="*/ 0 w 290"/>
                  <a:gd name="T3" fmla="*/ 0 h 533"/>
                  <a:gd name="T4" fmla="*/ 0 w 290"/>
                  <a:gd name="T5" fmla="*/ 93448 h 533"/>
                  <a:gd name="T6" fmla="*/ 0 60000 65536"/>
                  <a:gd name="T7" fmla="*/ 0 60000 65536"/>
                  <a:gd name="T8" fmla="*/ 0 60000 65536"/>
                  <a:gd name="T9" fmla="*/ 0 w 290"/>
                  <a:gd name="T10" fmla="*/ 0 h 533"/>
                  <a:gd name="T11" fmla="*/ 290 w 290"/>
                  <a:gd name="T12" fmla="*/ 533 h 533"/>
                </a:gdLst>
                <a:ahLst/>
                <a:cxnLst>
                  <a:cxn ang="T6">
                    <a:pos x="T0" y="T1"/>
                  </a:cxn>
                  <a:cxn ang="T7">
                    <a:pos x="T2" y="T3"/>
                  </a:cxn>
                  <a:cxn ang="T8">
                    <a:pos x="T4" y="T5"/>
                  </a:cxn>
                </a:cxnLst>
                <a:rect l="T9" t="T10" r="T11" b="T12"/>
                <a:pathLst>
                  <a:path w="290" h="533">
                    <a:moveTo>
                      <a:pt x="290" y="0"/>
                    </a:moveTo>
                    <a:lnTo>
                      <a:pt x="0" y="0"/>
                    </a:lnTo>
                    <a:lnTo>
                      <a:pt x="0" y="533"/>
                    </a:ln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20" name="Freeform 295"/>
              <p:cNvSpPr>
                <a:spLocks/>
              </p:cNvSpPr>
              <p:nvPr/>
            </p:nvSpPr>
            <p:spPr bwMode="auto">
              <a:xfrm flipH="1">
                <a:off x="3653" y="2668"/>
                <a:ext cx="412" cy="677"/>
              </a:xfrm>
              <a:custGeom>
                <a:avLst/>
                <a:gdLst>
                  <a:gd name="T0" fmla="*/ 5398902 w 290"/>
                  <a:gd name="T1" fmla="*/ 0 h 533"/>
                  <a:gd name="T2" fmla="*/ 0 w 290"/>
                  <a:gd name="T3" fmla="*/ 0 h 533"/>
                  <a:gd name="T4" fmla="*/ 0 w 290"/>
                  <a:gd name="T5" fmla="*/ 431375 h 533"/>
                  <a:gd name="T6" fmla="*/ 0 60000 65536"/>
                  <a:gd name="T7" fmla="*/ 0 60000 65536"/>
                  <a:gd name="T8" fmla="*/ 0 60000 65536"/>
                  <a:gd name="T9" fmla="*/ 0 w 290"/>
                  <a:gd name="T10" fmla="*/ 0 h 533"/>
                  <a:gd name="T11" fmla="*/ 290 w 290"/>
                  <a:gd name="T12" fmla="*/ 533 h 533"/>
                </a:gdLst>
                <a:ahLst/>
                <a:cxnLst>
                  <a:cxn ang="T6">
                    <a:pos x="T0" y="T1"/>
                  </a:cxn>
                  <a:cxn ang="T7">
                    <a:pos x="T2" y="T3"/>
                  </a:cxn>
                  <a:cxn ang="T8">
                    <a:pos x="T4" y="T5"/>
                  </a:cxn>
                </a:cxnLst>
                <a:rect l="T9" t="T10" r="T11" b="T12"/>
                <a:pathLst>
                  <a:path w="290" h="533">
                    <a:moveTo>
                      <a:pt x="290" y="0"/>
                    </a:moveTo>
                    <a:lnTo>
                      <a:pt x="0" y="0"/>
                    </a:lnTo>
                    <a:lnTo>
                      <a:pt x="0" y="533"/>
                    </a:ln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8208" name="Text Box 299"/>
            <p:cNvSpPr txBox="1">
              <a:spLocks noChangeArrowheads="1"/>
            </p:cNvSpPr>
            <p:nvPr/>
          </p:nvSpPr>
          <p:spPr bwMode="auto">
            <a:xfrm>
              <a:off x="6496050" y="1676400"/>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C</a:t>
              </a:r>
            </a:p>
          </p:txBody>
        </p:sp>
        <p:sp>
          <p:nvSpPr>
            <p:cNvPr id="8209" name="Text Box 300"/>
            <p:cNvSpPr txBox="1">
              <a:spLocks noChangeArrowheads="1"/>
            </p:cNvSpPr>
            <p:nvPr/>
          </p:nvSpPr>
          <p:spPr bwMode="auto">
            <a:xfrm>
              <a:off x="8185150" y="1830388"/>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N</a:t>
              </a:r>
            </a:p>
          </p:txBody>
        </p:sp>
        <p:sp>
          <p:nvSpPr>
            <p:cNvPr id="8210" name="Text Box 301"/>
            <p:cNvSpPr txBox="1">
              <a:spLocks noChangeArrowheads="1"/>
            </p:cNvSpPr>
            <p:nvPr/>
          </p:nvSpPr>
          <p:spPr bwMode="auto">
            <a:xfrm>
              <a:off x="4613275" y="1908175"/>
              <a:ext cx="344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M</a:t>
              </a:r>
            </a:p>
          </p:txBody>
        </p:sp>
        <p:sp>
          <p:nvSpPr>
            <p:cNvPr id="8211" name="Text Box 302"/>
            <p:cNvSpPr txBox="1">
              <a:spLocks noChangeArrowheads="1"/>
            </p:cNvSpPr>
            <p:nvPr/>
          </p:nvSpPr>
          <p:spPr bwMode="auto">
            <a:xfrm>
              <a:off x="4537075" y="2598738"/>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A</a:t>
              </a:r>
            </a:p>
          </p:txBody>
        </p:sp>
        <p:sp>
          <p:nvSpPr>
            <p:cNvPr id="8212" name="Text Box 303"/>
            <p:cNvSpPr txBox="1">
              <a:spLocks noChangeArrowheads="1"/>
            </p:cNvSpPr>
            <p:nvPr/>
          </p:nvSpPr>
          <p:spPr bwMode="auto">
            <a:xfrm>
              <a:off x="8301038" y="2560638"/>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B</a:t>
              </a:r>
            </a:p>
          </p:txBody>
        </p:sp>
        <p:sp>
          <p:nvSpPr>
            <p:cNvPr id="8213" name="Text Box 304"/>
            <p:cNvSpPr txBox="1">
              <a:spLocks noChangeArrowheads="1"/>
            </p:cNvSpPr>
            <p:nvPr/>
          </p:nvSpPr>
          <p:spPr bwMode="auto">
            <a:xfrm>
              <a:off x="4382881" y="3744119"/>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a:t>
              </a:r>
            </a:p>
          </p:txBody>
        </p:sp>
        <p:sp>
          <p:nvSpPr>
            <p:cNvPr id="8214" name="Text Box 305"/>
            <p:cNvSpPr txBox="1">
              <a:spLocks noChangeArrowheads="1"/>
            </p:cNvSpPr>
            <p:nvPr/>
          </p:nvSpPr>
          <p:spPr bwMode="auto">
            <a:xfrm>
              <a:off x="8567738" y="3597275"/>
              <a:ext cx="423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_</a:t>
              </a:r>
            </a:p>
          </p:txBody>
        </p:sp>
      </p:grpSp>
      <p:sp>
        <p:nvSpPr>
          <p:cNvPr id="119" name="Line 296"/>
          <p:cNvSpPr>
            <a:spLocks noChangeShapeType="1"/>
          </p:cNvSpPr>
          <p:nvPr/>
        </p:nvSpPr>
        <p:spPr bwMode="auto">
          <a:xfrm flipH="1" flipV="1">
            <a:off x="6592888" y="2665413"/>
            <a:ext cx="0" cy="23018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20" name="Line 297"/>
          <p:cNvSpPr>
            <a:spLocks noChangeShapeType="1"/>
          </p:cNvSpPr>
          <p:nvPr/>
        </p:nvSpPr>
        <p:spPr bwMode="auto">
          <a:xfrm>
            <a:off x="11201400" y="2587625"/>
            <a:ext cx="0" cy="153988"/>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1" name="Oval 298"/>
          <p:cNvSpPr>
            <a:spLocks noChangeArrowheads="1"/>
          </p:cNvSpPr>
          <p:nvPr/>
        </p:nvSpPr>
        <p:spPr bwMode="auto">
          <a:xfrm>
            <a:off x="6510338" y="2959100"/>
            <a:ext cx="152400" cy="152400"/>
          </a:xfrm>
          <a:prstGeom prst="ellipse">
            <a:avLst/>
          </a:prstGeom>
          <a:solidFill>
            <a:srgbClr val="FF3300"/>
          </a:solidFill>
          <a:ln w="952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sp>
        <p:nvSpPr>
          <p:cNvPr id="52" name="Rectangle 293"/>
          <p:cNvSpPr>
            <a:spLocks noChangeArrowheads="1"/>
          </p:cNvSpPr>
          <p:nvPr/>
        </p:nvSpPr>
        <p:spPr bwMode="auto">
          <a:xfrm>
            <a:off x="8701222" y="1371133"/>
            <a:ext cx="153988" cy="652462"/>
          </a:xfrm>
          <a:prstGeom prst="rect">
            <a:avLst/>
          </a:prstGeom>
          <a:solidFill>
            <a:srgbClr val="9900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spTree>
    <p:extLst>
      <p:ext uri="{BB962C8B-B14F-4D97-AF65-F5344CB8AC3E}">
        <p14:creationId xmlns:p14="http://schemas.microsoft.com/office/powerpoint/2010/main" val="2066152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barn(inVertical)">
                                      <p:cBhvr>
                                        <p:cTn id="7" dur="500"/>
                                        <p:tgtEl>
                                          <p:spTgt spid="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barn(inVertical)">
                                      <p:cBhvr>
                                        <p:cTn id="12" dur="500"/>
                                        <p:tgtEl>
                                          <p:spTgt spid="82"/>
                                        </p:tgtEl>
                                      </p:cBhvr>
                                    </p:animEffect>
                                  </p:childTnLst>
                                </p:cTn>
                              </p:par>
                              <p:par>
                                <p:cTn id="13" presetID="1" presetClass="entr" presetSubtype="0" fill="hold" grpId="3"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55"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p:cTn id="17" dur="1000" fill="hold"/>
                                        <p:tgtEl>
                                          <p:spTgt spid="81"/>
                                        </p:tgtEl>
                                        <p:attrNameLst>
                                          <p:attrName>ppt_w</p:attrName>
                                        </p:attrNameLst>
                                      </p:cBhvr>
                                      <p:tavLst>
                                        <p:tav tm="0">
                                          <p:val>
                                            <p:strVal val="#ppt_w*0.70"/>
                                          </p:val>
                                        </p:tav>
                                        <p:tav tm="100000">
                                          <p:val>
                                            <p:strVal val="#ppt_w"/>
                                          </p:val>
                                        </p:tav>
                                      </p:tavLst>
                                    </p:anim>
                                    <p:anim calcmode="lin" valueType="num">
                                      <p:cBhvr>
                                        <p:cTn id="18" dur="1000" fill="hold"/>
                                        <p:tgtEl>
                                          <p:spTgt spid="81"/>
                                        </p:tgtEl>
                                        <p:attrNameLst>
                                          <p:attrName>ppt_h</p:attrName>
                                        </p:attrNameLst>
                                      </p:cBhvr>
                                      <p:tavLst>
                                        <p:tav tm="0">
                                          <p:val>
                                            <p:strVal val="#ppt_h"/>
                                          </p:val>
                                        </p:tav>
                                        <p:tav tm="100000">
                                          <p:val>
                                            <p:strVal val="#ppt_h"/>
                                          </p:val>
                                        </p:tav>
                                      </p:tavLst>
                                    </p:anim>
                                    <p:animEffect transition="in" filter="fade">
                                      <p:cBhvr>
                                        <p:cTn id="19" dur="1000"/>
                                        <p:tgtEl>
                                          <p:spTgt spid="81"/>
                                        </p:tgtEl>
                                      </p:cBhvr>
                                    </p:animEffect>
                                  </p:childTnLst>
                                </p:cTn>
                              </p:par>
                            </p:childTnLst>
                          </p:cTn>
                        </p:par>
                        <p:par>
                          <p:cTn id="20" fill="hold" nodeType="afterGroup">
                            <p:stCondLst>
                              <p:cond delay="1000"/>
                            </p:stCondLst>
                            <p:childTnLst>
                              <p:par>
                                <p:cTn id="21" presetID="4" presetClass="entr" presetSubtype="16" fill="hold" nodeType="afterEffect">
                                  <p:stCondLst>
                                    <p:cond delay="0"/>
                                  </p:stCondLst>
                                  <p:childTnLst>
                                    <p:set>
                                      <p:cBhvr>
                                        <p:cTn id="22" dur="1" fill="hold">
                                          <p:stCondLst>
                                            <p:cond delay="0"/>
                                          </p:stCondLst>
                                        </p:cTn>
                                        <p:tgtEl>
                                          <p:spTgt spid="119"/>
                                        </p:tgtEl>
                                        <p:attrNameLst>
                                          <p:attrName>style.visibility</p:attrName>
                                        </p:attrNameLst>
                                      </p:cBhvr>
                                      <p:to>
                                        <p:strVal val="visible"/>
                                      </p:to>
                                    </p:set>
                                    <p:animEffect transition="in" filter="box(in)">
                                      <p:cBhvr>
                                        <p:cTn id="23" dur="500"/>
                                        <p:tgtEl>
                                          <p:spTgt spid="1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40">
                                            <p:txEl>
                                              <p:pRg st="1" end="1"/>
                                            </p:txEl>
                                          </p:spTgt>
                                        </p:tgtEl>
                                        <p:attrNameLst>
                                          <p:attrName>style.visibility</p:attrName>
                                        </p:attrNameLst>
                                      </p:cBhvr>
                                      <p:to>
                                        <p:strVal val="visible"/>
                                      </p:to>
                                    </p:set>
                                    <p:animEffect transition="in" filter="barn(inVertical)">
                                      <p:cBhvr>
                                        <p:cTn id="28" dur="500"/>
                                        <p:tgtEl>
                                          <p:spTgt spid="40">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40">
                                            <p:txEl>
                                              <p:pRg st="2" end="2"/>
                                            </p:txEl>
                                          </p:spTgt>
                                        </p:tgtEl>
                                        <p:attrNameLst>
                                          <p:attrName>style.visibility</p:attrName>
                                        </p:attrNameLst>
                                      </p:cBhvr>
                                      <p:to>
                                        <p:strVal val="visible"/>
                                      </p:to>
                                    </p:set>
                                    <p:animEffect transition="in" filter="barn(inVertical)">
                                      <p:cBhvr>
                                        <p:cTn id="33" dur="500"/>
                                        <p:tgtEl>
                                          <p:spTgt spid="40">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path" presetSubtype="0" repeatCount="indefinite" accel="50000" decel="50000" fill="remove" grpId="4" nodeType="clickEffect">
                                  <p:stCondLst>
                                    <p:cond delay="0"/>
                                  </p:stCondLst>
                                  <p:endCondLst>
                                    <p:cond evt="onNext" delay="0">
                                      <p:tgtEl>
                                        <p:sldTgt/>
                                      </p:tgtEl>
                                    </p:cond>
                                  </p:endCondLst>
                                  <p:childTnLst>
                                    <p:animMotion origin="layout" path="M -1.875E-6 -3.7037E-6 C 0.06016 -3.7037E-6 0.10912 -0.00162 0.10912 -0.00347 C 0.10912 -0.00532 0.06016 -0.00671 -1.875E-6 -0.00671 C -0.06015 -0.00671 -0.10885 -0.00532 -0.10885 -0.00347 C -0.10885 -0.00162 -0.06015 -3.7037E-6 -1.875E-6 -3.7037E-6 Z " pathEditMode="relative" rAng="0" ptsTypes="AAAAA">
                                      <p:cBhvr>
                                        <p:cTn id="37" dur="5000" fill="hold"/>
                                        <p:tgtEl>
                                          <p:spTgt spid="52"/>
                                        </p:tgtEl>
                                        <p:attrNameLst>
                                          <p:attrName>ppt_x</p:attrName>
                                          <p:attrName>ppt_y</p:attrName>
                                        </p:attrNameLst>
                                      </p:cBhvr>
                                      <p:rCtr x="13" y="-347"/>
                                    </p:animMotion>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10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0" presetClass="path" presetSubtype="0" accel="50000" decel="50000" fill="hold" grpId="1" nodeType="clickEffect">
                                  <p:stCondLst>
                                    <p:cond delay="0"/>
                                  </p:stCondLst>
                                  <p:childTnLst>
                                    <p:animMotion origin="layout" path="M -4.375E-6 0.00394 L 0.00157 -0.10671 L 0.08282 -0.1037 L 0.07344 -0.16203 L 0.09063 -0.1037 L 0.08594 -0.16481 L 0.10313 -0.1037 L 0.09844 -0.16481 L 0.11875 -0.09514 L 0.1125 -0.16481 L 0.13282 -0.1037 L 0.12344 -0.16481 L 0.14375 -0.09514 L 0.13594 -0.16481 L 0.15625 -0.10092 L 0.14844 -0.1706 L 0.17032 -0.09213 L 0.16094 -0.16481 L 0.18282 -0.08634 L 0.175 -0.16203 L 0.19688 -0.09514 L 0.18907 -0.16203 L 0.20782 -0.09791 L 0.20313 -0.16203 L 0.22188 -0.10092 L 0.2125 -0.16203 L 0.23282 -0.09213 L 0.22188 -0.16203 L 0.24375 -0.09213 L 0.22344 -0.16782 L 0.24532 -0.09791 L 0.23907 -0.16203 L 0.25625 -0.10671 L 0.24844 -0.16203 L 0.26875 -0.09213 L 0.2625 -0.16782 L 0.28438 -0.08912 L 0.27344 -0.16481 L 0.29063 -0.12407 L 0.28282 -0.15903 L 0.30157 -0.08912 L 0.375 -0.10092 L 0.37657 0.05347 " pathEditMode="relative" rAng="0" ptsTypes="AAAAAAAAAAAAAAAAAAAAAAAAAAAAAAAAAAAAAAAAAAA">
                                      <p:cBhvr>
                                        <p:cTn id="51" dur="8000" fill="hold"/>
                                        <p:tgtEl>
                                          <p:spTgt spid="81"/>
                                        </p:tgtEl>
                                        <p:attrNameLst>
                                          <p:attrName>ppt_x</p:attrName>
                                          <p:attrName>ppt_y</p:attrName>
                                        </p:attrNameLst>
                                      </p:cBhvr>
                                      <p:rCtr x="18828" y="-6250"/>
                                    </p:animMotion>
                                  </p:childTnLst>
                                </p:cTn>
                              </p:par>
                              <p:par>
                                <p:cTn id="52" presetID="4" presetClass="entr" presetSubtype="16" fill="hold" nodeType="withEffect">
                                  <p:stCondLst>
                                    <p:cond delay="0"/>
                                  </p:stCondLst>
                                  <p:childTnLst>
                                    <p:set>
                                      <p:cBhvr>
                                        <p:cTn id="53" dur="1" fill="hold">
                                          <p:stCondLst>
                                            <p:cond delay="0"/>
                                          </p:stCondLst>
                                        </p:cTn>
                                        <p:tgtEl>
                                          <p:spTgt spid="120"/>
                                        </p:tgtEl>
                                        <p:attrNameLst>
                                          <p:attrName>style.visibility</p:attrName>
                                        </p:attrNameLst>
                                      </p:cBhvr>
                                      <p:to>
                                        <p:strVal val="visible"/>
                                      </p:to>
                                    </p:set>
                                    <p:animEffect transition="in" filter="box(in)">
                                      <p:cBhvr>
                                        <p:cTn id="54" dur="500"/>
                                        <p:tgtEl>
                                          <p:spTgt spid="120"/>
                                        </p:tgtEl>
                                      </p:cBhvr>
                                    </p:animEffect>
                                  </p:childTnLst>
                                </p:cTn>
                              </p:par>
                            </p:childTnLst>
                          </p:cTn>
                        </p:par>
                        <p:par>
                          <p:cTn id="55" fill="hold" nodeType="afterGroup">
                            <p:stCondLst>
                              <p:cond delay="8000"/>
                            </p:stCondLst>
                            <p:childTnLst>
                              <p:par>
                                <p:cTn id="56" presetID="4" presetClass="exit" presetSubtype="16" fill="hold" grpId="2" nodeType="afterEffect">
                                  <p:stCondLst>
                                    <p:cond delay="0"/>
                                  </p:stCondLst>
                                  <p:childTnLst>
                                    <p:animEffect transition="out" filter="box(in)">
                                      <p:cBhvr>
                                        <p:cTn id="57" dur="500"/>
                                        <p:tgtEl>
                                          <p:spTgt spid="81"/>
                                        </p:tgtEl>
                                      </p:cBhvr>
                                    </p:animEffect>
                                    <p:set>
                                      <p:cBhvr>
                                        <p:cTn id="58"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1" grpId="0" animBg="1"/>
      <p:bldP spid="81" grpId="1" animBg="1"/>
      <p:bldP spid="81" grpId="2" animBg="1"/>
      <p:bldP spid="52" grpId="3" animBg="1"/>
      <p:bldP spid="52" grpId="4"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Nhóm 1"/>
          <p:cNvGrpSpPr>
            <a:grpSpLocks/>
          </p:cNvGrpSpPr>
          <p:nvPr/>
        </p:nvGrpSpPr>
        <p:grpSpPr bwMode="auto">
          <a:xfrm>
            <a:off x="6897688" y="679450"/>
            <a:ext cx="4608512" cy="2393950"/>
            <a:chOff x="6708776" y="882334"/>
            <a:chExt cx="4608513" cy="2393345"/>
          </a:xfrm>
        </p:grpSpPr>
        <p:sp>
          <p:nvSpPr>
            <p:cNvPr id="9233" name="Rectangle 138"/>
            <p:cNvSpPr>
              <a:spLocks noChangeArrowheads="1"/>
            </p:cNvSpPr>
            <p:nvPr/>
          </p:nvSpPr>
          <p:spPr bwMode="auto">
            <a:xfrm>
              <a:off x="7151689" y="2131696"/>
              <a:ext cx="230187" cy="152400"/>
            </a:xfrm>
            <a:prstGeom prst="rect">
              <a:avLst/>
            </a:prstGeom>
            <a:solidFill>
              <a:srgbClr val="9900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sp>
          <p:nvSpPr>
            <p:cNvPr id="9234" name="Rectangle 139"/>
            <p:cNvSpPr>
              <a:spLocks noChangeArrowheads="1"/>
            </p:cNvSpPr>
            <p:nvPr/>
          </p:nvSpPr>
          <p:spPr bwMode="auto">
            <a:xfrm>
              <a:off x="10453689" y="2111059"/>
              <a:ext cx="230187" cy="152400"/>
            </a:xfrm>
            <a:prstGeom prst="rect">
              <a:avLst/>
            </a:prstGeom>
            <a:solidFill>
              <a:srgbClr val="9900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grpSp>
          <p:nvGrpSpPr>
            <p:cNvPr id="9235" name="Group 141"/>
            <p:cNvGrpSpPr>
              <a:grpSpLocks/>
            </p:cNvGrpSpPr>
            <p:nvPr/>
          </p:nvGrpSpPr>
          <p:grpSpPr bwMode="auto">
            <a:xfrm>
              <a:off x="7554914" y="1766571"/>
              <a:ext cx="2763837" cy="538163"/>
              <a:chOff x="1695" y="2402"/>
              <a:chExt cx="1741" cy="339"/>
            </a:xfrm>
          </p:grpSpPr>
          <p:sp>
            <p:nvSpPr>
              <p:cNvPr id="9249" name="Rectangle 142"/>
              <p:cNvSpPr>
                <a:spLocks noChangeArrowheads="1"/>
              </p:cNvSpPr>
              <p:nvPr/>
            </p:nvSpPr>
            <p:spPr bwMode="auto">
              <a:xfrm>
                <a:off x="1695" y="2426"/>
                <a:ext cx="1741" cy="290"/>
              </a:xfrm>
              <a:prstGeom prst="rect">
                <a:avLst/>
              </a:prstGeom>
              <a:gradFill rotWithShape="1">
                <a:gsLst>
                  <a:gs pos="0">
                    <a:schemeClr val="bg1"/>
                  </a:gs>
                  <a:gs pos="100000">
                    <a:schemeClr val="bg2"/>
                  </a:gs>
                </a:gsLst>
                <a:lin ang="5400000" scaled="1"/>
              </a:gradFill>
              <a:ln w="190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sp>
            <p:nvSpPr>
              <p:cNvPr id="9250" name="Line 143"/>
              <p:cNvSpPr>
                <a:spLocks noChangeShapeType="1"/>
              </p:cNvSpPr>
              <p:nvPr/>
            </p:nvSpPr>
            <p:spPr bwMode="auto">
              <a:xfrm>
                <a:off x="1719"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1" name="Line 144"/>
              <p:cNvSpPr>
                <a:spLocks noChangeShapeType="1"/>
              </p:cNvSpPr>
              <p:nvPr/>
            </p:nvSpPr>
            <p:spPr bwMode="auto">
              <a:xfrm>
                <a:off x="1816"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2" name="Line 145"/>
              <p:cNvSpPr>
                <a:spLocks noChangeShapeType="1"/>
              </p:cNvSpPr>
              <p:nvPr/>
            </p:nvSpPr>
            <p:spPr bwMode="auto">
              <a:xfrm>
                <a:off x="1913"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3" name="Line 146"/>
              <p:cNvSpPr>
                <a:spLocks noChangeShapeType="1"/>
              </p:cNvSpPr>
              <p:nvPr/>
            </p:nvSpPr>
            <p:spPr bwMode="auto">
              <a:xfrm>
                <a:off x="2010"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4" name="Line 147"/>
              <p:cNvSpPr>
                <a:spLocks noChangeShapeType="1"/>
              </p:cNvSpPr>
              <p:nvPr/>
            </p:nvSpPr>
            <p:spPr bwMode="auto">
              <a:xfrm>
                <a:off x="2107"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5" name="Line 148"/>
              <p:cNvSpPr>
                <a:spLocks noChangeShapeType="1"/>
              </p:cNvSpPr>
              <p:nvPr/>
            </p:nvSpPr>
            <p:spPr bwMode="auto">
              <a:xfrm>
                <a:off x="2202"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6" name="Line 149"/>
              <p:cNvSpPr>
                <a:spLocks noChangeShapeType="1"/>
              </p:cNvSpPr>
              <p:nvPr/>
            </p:nvSpPr>
            <p:spPr bwMode="auto">
              <a:xfrm>
                <a:off x="2299"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7" name="Line 150"/>
              <p:cNvSpPr>
                <a:spLocks noChangeShapeType="1"/>
              </p:cNvSpPr>
              <p:nvPr/>
            </p:nvSpPr>
            <p:spPr bwMode="auto">
              <a:xfrm>
                <a:off x="2396"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8" name="Line 151"/>
              <p:cNvSpPr>
                <a:spLocks noChangeShapeType="1"/>
              </p:cNvSpPr>
              <p:nvPr/>
            </p:nvSpPr>
            <p:spPr bwMode="auto">
              <a:xfrm>
                <a:off x="2493"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9" name="Line 152"/>
              <p:cNvSpPr>
                <a:spLocks noChangeShapeType="1"/>
              </p:cNvSpPr>
              <p:nvPr/>
            </p:nvSpPr>
            <p:spPr bwMode="auto">
              <a:xfrm>
                <a:off x="2590"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60" name="Line 153"/>
              <p:cNvSpPr>
                <a:spLocks noChangeShapeType="1"/>
              </p:cNvSpPr>
              <p:nvPr/>
            </p:nvSpPr>
            <p:spPr bwMode="auto">
              <a:xfrm>
                <a:off x="2686"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61" name="Line 154"/>
              <p:cNvSpPr>
                <a:spLocks noChangeShapeType="1"/>
              </p:cNvSpPr>
              <p:nvPr/>
            </p:nvSpPr>
            <p:spPr bwMode="auto">
              <a:xfrm>
                <a:off x="2783"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62" name="Line 155"/>
              <p:cNvSpPr>
                <a:spLocks noChangeShapeType="1"/>
              </p:cNvSpPr>
              <p:nvPr/>
            </p:nvSpPr>
            <p:spPr bwMode="auto">
              <a:xfrm>
                <a:off x="2880"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63" name="Line 156"/>
              <p:cNvSpPr>
                <a:spLocks noChangeShapeType="1"/>
              </p:cNvSpPr>
              <p:nvPr/>
            </p:nvSpPr>
            <p:spPr bwMode="auto">
              <a:xfrm>
                <a:off x="2977"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64" name="Line 157"/>
              <p:cNvSpPr>
                <a:spLocks noChangeShapeType="1"/>
              </p:cNvSpPr>
              <p:nvPr/>
            </p:nvSpPr>
            <p:spPr bwMode="auto">
              <a:xfrm>
                <a:off x="3074" y="2402"/>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65" name="Line 158"/>
              <p:cNvSpPr>
                <a:spLocks noChangeShapeType="1"/>
              </p:cNvSpPr>
              <p:nvPr/>
            </p:nvSpPr>
            <p:spPr bwMode="auto">
              <a:xfrm>
                <a:off x="3170"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66" name="Line 159"/>
              <p:cNvSpPr>
                <a:spLocks noChangeShapeType="1"/>
              </p:cNvSpPr>
              <p:nvPr/>
            </p:nvSpPr>
            <p:spPr bwMode="auto">
              <a:xfrm>
                <a:off x="3267" y="2426"/>
                <a:ext cx="72" cy="3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67" name="Line 160"/>
              <p:cNvSpPr>
                <a:spLocks noChangeShapeType="1"/>
              </p:cNvSpPr>
              <p:nvPr/>
            </p:nvSpPr>
            <p:spPr bwMode="auto">
              <a:xfrm>
                <a:off x="3340" y="2426"/>
                <a:ext cx="48" cy="16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9236" name="Rectangle 161"/>
            <p:cNvSpPr>
              <a:spLocks noChangeArrowheads="1"/>
            </p:cNvSpPr>
            <p:nvPr/>
          </p:nvSpPr>
          <p:spPr bwMode="auto">
            <a:xfrm>
              <a:off x="7246939" y="1420496"/>
              <a:ext cx="3379787" cy="115888"/>
            </a:xfrm>
            <a:prstGeom prst="rect">
              <a:avLst/>
            </a:prstGeom>
            <a:solidFill>
              <a:srgbClr val="9900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sp>
          <p:nvSpPr>
            <p:cNvPr id="9237" name="Freeform 162"/>
            <p:cNvSpPr>
              <a:spLocks/>
            </p:cNvSpPr>
            <p:nvPr/>
          </p:nvSpPr>
          <p:spPr bwMode="auto">
            <a:xfrm>
              <a:off x="6978651" y="1152209"/>
              <a:ext cx="614363" cy="1535112"/>
            </a:xfrm>
            <a:custGeom>
              <a:avLst/>
              <a:gdLst>
                <a:gd name="T0" fmla="*/ 2147483646 w 387"/>
                <a:gd name="T1" fmla="*/ 0 h 1161"/>
                <a:gd name="T2" fmla="*/ 2147483646 w 387"/>
                <a:gd name="T3" fmla="*/ 2147483646 h 1161"/>
                <a:gd name="T4" fmla="*/ 0 w 387"/>
                <a:gd name="T5" fmla="*/ 2147483646 h 1161"/>
                <a:gd name="T6" fmla="*/ 0 w 387"/>
                <a:gd name="T7" fmla="*/ 2147483646 h 1161"/>
                <a:gd name="T8" fmla="*/ 2147483646 w 387"/>
                <a:gd name="T9" fmla="*/ 2147483646 h 1161"/>
                <a:gd name="T10" fmla="*/ 2147483646 w 387"/>
                <a:gd name="T11" fmla="*/ 2147483646 h 1161"/>
                <a:gd name="T12" fmla="*/ 2147483646 w 387"/>
                <a:gd name="T13" fmla="*/ 0 h 1161"/>
                <a:gd name="T14" fmla="*/ 0 60000 65536"/>
                <a:gd name="T15" fmla="*/ 0 60000 65536"/>
                <a:gd name="T16" fmla="*/ 0 60000 65536"/>
                <a:gd name="T17" fmla="*/ 0 60000 65536"/>
                <a:gd name="T18" fmla="*/ 0 60000 65536"/>
                <a:gd name="T19" fmla="*/ 0 60000 65536"/>
                <a:gd name="T20" fmla="*/ 0 60000 65536"/>
                <a:gd name="T21" fmla="*/ 0 w 387"/>
                <a:gd name="T22" fmla="*/ 0 h 1161"/>
                <a:gd name="T23" fmla="*/ 387 w 387"/>
                <a:gd name="T24" fmla="*/ 1161 h 1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161">
                  <a:moveTo>
                    <a:pt x="363" y="0"/>
                  </a:moveTo>
                  <a:lnTo>
                    <a:pt x="387" y="1161"/>
                  </a:lnTo>
                  <a:lnTo>
                    <a:pt x="0" y="1161"/>
                  </a:lnTo>
                  <a:lnTo>
                    <a:pt x="0" y="992"/>
                  </a:lnTo>
                  <a:lnTo>
                    <a:pt x="242" y="992"/>
                  </a:lnTo>
                  <a:lnTo>
                    <a:pt x="242" y="24"/>
                  </a:lnTo>
                  <a:lnTo>
                    <a:pt x="363" y="0"/>
                  </a:lnTo>
                  <a:close/>
                </a:path>
              </a:pathLst>
            </a:custGeom>
            <a:solidFill>
              <a:schemeClr val="bg2"/>
            </a:solidFill>
            <a:ln w="9525">
              <a:solidFill>
                <a:schemeClr val="tx1"/>
              </a:solidFill>
              <a:round/>
              <a:headEnd/>
              <a:tailEnd/>
            </a:ln>
          </p:spPr>
          <p:txBody>
            <a:bodyPr/>
            <a:lstStyle/>
            <a:p>
              <a:endParaRPr lang="vi-VN"/>
            </a:p>
          </p:txBody>
        </p:sp>
        <p:sp>
          <p:nvSpPr>
            <p:cNvPr id="9238" name="Freeform 163"/>
            <p:cNvSpPr>
              <a:spLocks/>
            </p:cNvSpPr>
            <p:nvPr/>
          </p:nvSpPr>
          <p:spPr bwMode="auto">
            <a:xfrm rot="21550303" flipH="1">
              <a:off x="10261601" y="1152209"/>
              <a:ext cx="576263" cy="1535112"/>
            </a:xfrm>
            <a:custGeom>
              <a:avLst/>
              <a:gdLst>
                <a:gd name="T0" fmla="*/ 2147483646 w 387"/>
                <a:gd name="T1" fmla="*/ 0 h 1161"/>
                <a:gd name="T2" fmla="*/ 2147483646 w 387"/>
                <a:gd name="T3" fmla="*/ 2147483646 h 1161"/>
                <a:gd name="T4" fmla="*/ 0 w 387"/>
                <a:gd name="T5" fmla="*/ 2147483646 h 1161"/>
                <a:gd name="T6" fmla="*/ 0 w 387"/>
                <a:gd name="T7" fmla="*/ 2147483646 h 1161"/>
                <a:gd name="T8" fmla="*/ 2147483646 w 387"/>
                <a:gd name="T9" fmla="*/ 2147483646 h 1161"/>
                <a:gd name="T10" fmla="*/ 2147483646 w 387"/>
                <a:gd name="T11" fmla="*/ 2147483646 h 1161"/>
                <a:gd name="T12" fmla="*/ 2147483646 w 387"/>
                <a:gd name="T13" fmla="*/ 0 h 1161"/>
                <a:gd name="T14" fmla="*/ 0 60000 65536"/>
                <a:gd name="T15" fmla="*/ 0 60000 65536"/>
                <a:gd name="T16" fmla="*/ 0 60000 65536"/>
                <a:gd name="T17" fmla="*/ 0 60000 65536"/>
                <a:gd name="T18" fmla="*/ 0 60000 65536"/>
                <a:gd name="T19" fmla="*/ 0 60000 65536"/>
                <a:gd name="T20" fmla="*/ 0 60000 65536"/>
                <a:gd name="T21" fmla="*/ 0 w 387"/>
                <a:gd name="T22" fmla="*/ 0 h 1161"/>
                <a:gd name="T23" fmla="*/ 387 w 387"/>
                <a:gd name="T24" fmla="*/ 1161 h 1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161">
                  <a:moveTo>
                    <a:pt x="363" y="0"/>
                  </a:moveTo>
                  <a:lnTo>
                    <a:pt x="387" y="1161"/>
                  </a:lnTo>
                  <a:lnTo>
                    <a:pt x="0" y="1161"/>
                  </a:lnTo>
                  <a:lnTo>
                    <a:pt x="0" y="992"/>
                  </a:lnTo>
                  <a:lnTo>
                    <a:pt x="242" y="992"/>
                  </a:lnTo>
                  <a:lnTo>
                    <a:pt x="242" y="24"/>
                  </a:lnTo>
                  <a:lnTo>
                    <a:pt x="363" y="0"/>
                  </a:lnTo>
                  <a:close/>
                </a:path>
              </a:pathLst>
            </a:custGeom>
            <a:solidFill>
              <a:schemeClr val="bg2"/>
            </a:solidFill>
            <a:ln w="9525">
              <a:solidFill>
                <a:schemeClr val="tx1"/>
              </a:solidFill>
              <a:round/>
              <a:headEnd/>
              <a:tailEnd/>
            </a:ln>
          </p:spPr>
          <p:txBody>
            <a:bodyPr/>
            <a:lstStyle/>
            <a:p>
              <a:endParaRPr lang="vi-VN"/>
            </a:p>
          </p:txBody>
        </p:sp>
        <p:sp>
          <p:nvSpPr>
            <p:cNvPr id="9239" name="Rectangle 164"/>
            <p:cNvSpPr>
              <a:spLocks noChangeArrowheads="1"/>
            </p:cNvSpPr>
            <p:nvPr/>
          </p:nvSpPr>
          <p:spPr bwMode="auto">
            <a:xfrm>
              <a:off x="8936039" y="1306196"/>
              <a:ext cx="153987" cy="652463"/>
            </a:xfrm>
            <a:prstGeom prst="rect">
              <a:avLst/>
            </a:prstGeom>
            <a:solidFill>
              <a:srgbClr val="9900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sp>
          <p:nvSpPr>
            <p:cNvPr id="9240" name="Freeform 165"/>
            <p:cNvSpPr>
              <a:spLocks/>
            </p:cNvSpPr>
            <p:nvPr/>
          </p:nvSpPr>
          <p:spPr bwMode="auto">
            <a:xfrm>
              <a:off x="6708776" y="2207896"/>
              <a:ext cx="461963" cy="1017588"/>
            </a:xfrm>
            <a:custGeom>
              <a:avLst/>
              <a:gdLst>
                <a:gd name="T0" fmla="*/ 2147483646 w 290"/>
                <a:gd name="T1" fmla="*/ 0 h 533"/>
                <a:gd name="T2" fmla="*/ 0 w 290"/>
                <a:gd name="T3" fmla="*/ 0 h 533"/>
                <a:gd name="T4" fmla="*/ 0 w 290"/>
                <a:gd name="T5" fmla="*/ 2147483646 h 533"/>
                <a:gd name="T6" fmla="*/ 0 60000 65536"/>
                <a:gd name="T7" fmla="*/ 0 60000 65536"/>
                <a:gd name="T8" fmla="*/ 0 60000 65536"/>
                <a:gd name="T9" fmla="*/ 0 w 290"/>
                <a:gd name="T10" fmla="*/ 0 h 533"/>
                <a:gd name="T11" fmla="*/ 290 w 290"/>
                <a:gd name="T12" fmla="*/ 533 h 533"/>
              </a:gdLst>
              <a:ahLst/>
              <a:cxnLst>
                <a:cxn ang="T6">
                  <a:pos x="T0" y="T1"/>
                </a:cxn>
                <a:cxn ang="T7">
                  <a:pos x="T2" y="T3"/>
                </a:cxn>
                <a:cxn ang="T8">
                  <a:pos x="T4" y="T5"/>
                </a:cxn>
              </a:cxnLst>
              <a:rect l="T9" t="T10" r="T11" b="T12"/>
              <a:pathLst>
                <a:path w="290" h="533">
                  <a:moveTo>
                    <a:pt x="290" y="0"/>
                  </a:moveTo>
                  <a:lnTo>
                    <a:pt x="0" y="0"/>
                  </a:lnTo>
                  <a:lnTo>
                    <a:pt x="0" y="533"/>
                  </a:ln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41" name="Freeform 166"/>
            <p:cNvSpPr>
              <a:spLocks/>
            </p:cNvSpPr>
            <p:nvPr/>
          </p:nvSpPr>
          <p:spPr bwMode="auto">
            <a:xfrm flipH="1">
              <a:off x="10590214" y="1457009"/>
              <a:ext cx="654050" cy="1804987"/>
            </a:xfrm>
            <a:custGeom>
              <a:avLst/>
              <a:gdLst>
                <a:gd name="T0" fmla="*/ 2147483646 w 290"/>
                <a:gd name="T1" fmla="*/ 0 h 533"/>
                <a:gd name="T2" fmla="*/ 0 w 290"/>
                <a:gd name="T3" fmla="*/ 0 h 533"/>
                <a:gd name="T4" fmla="*/ 0 w 290"/>
                <a:gd name="T5" fmla="*/ 2147483646 h 533"/>
                <a:gd name="T6" fmla="*/ 0 60000 65536"/>
                <a:gd name="T7" fmla="*/ 0 60000 65536"/>
                <a:gd name="T8" fmla="*/ 0 60000 65536"/>
                <a:gd name="T9" fmla="*/ 0 w 290"/>
                <a:gd name="T10" fmla="*/ 0 h 533"/>
                <a:gd name="T11" fmla="*/ 290 w 290"/>
                <a:gd name="T12" fmla="*/ 533 h 533"/>
              </a:gdLst>
              <a:ahLst/>
              <a:cxnLst>
                <a:cxn ang="T6">
                  <a:pos x="T0" y="T1"/>
                </a:cxn>
                <a:cxn ang="T7">
                  <a:pos x="T2" y="T3"/>
                </a:cxn>
                <a:cxn ang="T8">
                  <a:pos x="T4" y="T5"/>
                </a:cxn>
              </a:cxnLst>
              <a:rect l="T9" t="T10" r="T11" b="T12"/>
              <a:pathLst>
                <a:path w="290" h="533">
                  <a:moveTo>
                    <a:pt x="290" y="0"/>
                  </a:moveTo>
                  <a:lnTo>
                    <a:pt x="0" y="0"/>
                  </a:lnTo>
                  <a:lnTo>
                    <a:pt x="0" y="533"/>
                  </a:ln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42" name="Text Box 170"/>
            <p:cNvSpPr txBox="1">
              <a:spLocks noChangeArrowheads="1"/>
            </p:cNvSpPr>
            <p:nvPr/>
          </p:nvSpPr>
          <p:spPr bwMode="auto">
            <a:xfrm>
              <a:off x="8821739" y="882334"/>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C</a:t>
              </a:r>
            </a:p>
          </p:txBody>
        </p:sp>
        <p:sp>
          <p:nvSpPr>
            <p:cNvPr id="9243" name="Text Box 171"/>
            <p:cNvSpPr txBox="1">
              <a:spLocks noChangeArrowheads="1"/>
            </p:cNvSpPr>
            <p:nvPr/>
          </p:nvSpPr>
          <p:spPr bwMode="auto">
            <a:xfrm>
              <a:off x="10510839" y="1036321"/>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N</a:t>
              </a:r>
            </a:p>
          </p:txBody>
        </p:sp>
        <p:sp>
          <p:nvSpPr>
            <p:cNvPr id="9244" name="Text Box 172"/>
            <p:cNvSpPr txBox="1">
              <a:spLocks noChangeArrowheads="1"/>
            </p:cNvSpPr>
            <p:nvPr/>
          </p:nvSpPr>
          <p:spPr bwMode="auto">
            <a:xfrm>
              <a:off x="6938964" y="1114109"/>
              <a:ext cx="344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M</a:t>
              </a:r>
            </a:p>
          </p:txBody>
        </p:sp>
        <p:sp>
          <p:nvSpPr>
            <p:cNvPr id="9245" name="Text Box 173"/>
            <p:cNvSpPr txBox="1">
              <a:spLocks noChangeArrowheads="1"/>
            </p:cNvSpPr>
            <p:nvPr/>
          </p:nvSpPr>
          <p:spPr bwMode="auto">
            <a:xfrm>
              <a:off x="6862764" y="1804671"/>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A</a:t>
              </a:r>
            </a:p>
          </p:txBody>
        </p:sp>
        <p:sp>
          <p:nvSpPr>
            <p:cNvPr id="9246" name="Text Box 174"/>
            <p:cNvSpPr txBox="1">
              <a:spLocks noChangeArrowheads="1"/>
            </p:cNvSpPr>
            <p:nvPr/>
          </p:nvSpPr>
          <p:spPr bwMode="auto">
            <a:xfrm>
              <a:off x="10626726" y="1766571"/>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B</a:t>
              </a:r>
            </a:p>
          </p:txBody>
        </p:sp>
        <p:sp>
          <p:nvSpPr>
            <p:cNvPr id="9247" name="Text Box 175"/>
            <p:cNvSpPr txBox="1">
              <a:spLocks noChangeArrowheads="1"/>
            </p:cNvSpPr>
            <p:nvPr/>
          </p:nvSpPr>
          <p:spPr bwMode="auto">
            <a:xfrm>
              <a:off x="6748464" y="2878804"/>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a:t>
              </a:r>
            </a:p>
          </p:txBody>
        </p:sp>
        <p:sp>
          <p:nvSpPr>
            <p:cNvPr id="9248" name="Text Box 176"/>
            <p:cNvSpPr txBox="1">
              <a:spLocks noChangeArrowheads="1"/>
            </p:cNvSpPr>
            <p:nvPr/>
          </p:nvSpPr>
          <p:spPr bwMode="auto">
            <a:xfrm>
              <a:off x="10893426" y="2803209"/>
              <a:ext cx="423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Calibri" panose="020F0502020204030204" pitchFamily="34" charset="0"/>
                </a:rPr>
                <a:t>_</a:t>
              </a:r>
            </a:p>
          </p:txBody>
        </p:sp>
      </p:grpSp>
      <p:grpSp>
        <p:nvGrpSpPr>
          <p:cNvPr id="9219" name="Group 2"/>
          <p:cNvGrpSpPr>
            <a:grpSpLocks/>
          </p:cNvGrpSpPr>
          <p:nvPr/>
        </p:nvGrpSpPr>
        <p:grpSpPr bwMode="auto">
          <a:xfrm>
            <a:off x="1482725" y="53975"/>
            <a:ext cx="9144000" cy="685800"/>
            <a:chOff x="-26" y="34"/>
            <a:chExt cx="5760" cy="432"/>
          </a:xfrm>
        </p:grpSpPr>
        <p:grpSp>
          <p:nvGrpSpPr>
            <p:cNvPr id="9229" name="Group 3"/>
            <p:cNvGrpSpPr>
              <a:grpSpLocks/>
            </p:cNvGrpSpPr>
            <p:nvPr/>
          </p:nvGrpSpPr>
          <p:grpSpPr bwMode="auto">
            <a:xfrm>
              <a:off x="-26" y="34"/>
              <a:ext cx="5760" cy="432"/>
              <a:chOff x="-26" y="34"/>
              <a:chExt cx="5760" cy="432"/>
            </a:xfrm>
          </p:grpSpPr>
          <p:sp>
            <p:nvSpPr>
              <p:cNvPr id="9231" name="Rectangle 4"/>
              <p:cNvSpPr>
                <a:spLocks noChangeArrowheads="1"/>
              </p:cNvSpPr>
              <p:nvPr/>
            </p:nvSpPr>
            <p:spPr bwMode="auto">
              <a:xfrm>
                <a:off x="-26" y="34"/>
                <a:ext cx="5760" cy="432"/>
              </a:xfrm>
              <a:prstGeom prst="rect">
                <a:avLst/>
              </a:prstGeom>
              <a:gradFill rotWithShape="1">
                <a:gsLst>
                  <a:gs pos="0">
                    <a:schemeClr val="bg1"/>
                  </a:gs>
                  <a:gs pos="100000">
                    <a:srgbClr val="3399FF"/>
                  </a:gs>
                </a:gsLst>
                <a:path path="shape">
                  <a:fillToRect l="50000" t="50000" r="50000" b="50000"/>
                </a:path>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2400">
                  <a:latin typeface=".VnTime" panose="020B7200000000000000" pitchFamily="34" charset="0"/>
                </a:endParaRPr>
              </a:p>
            </p:txBody>
          </p:sp>
          <p:sp>
            <p:nvSpPr>
              <p:cNvPr id="9232" name="Text Box 5"/>
              <p:cNvSpPr txBox="1">
                <a:spLocks noChangeArrowheads="1"/>
              </p:cNvSpPr>
              <p:nvPr/>
            </p:nvSpPr>
            <p:spPr bwMode="auto">
              <a:xfrm>
                <a:off x="0" y="63"/>
                <a:ext cx="1056" cy="365"/>
              </a:xfrm>
              <a:prstGeom prst="rect">
                <a:avLst/>
              </a:prstGeom>
              <a:gradFill rotWithShape="1">
                <a:gsLst>
                  <a:gs pos="0">
                    <a:schemeClr val="bg1"/>
                  </a:gs>
                  <a:gs pos="100000">
                    <a:srgbClr val="3399FF"/>
                  </a:gs>
                </a:gsLst>
                <a:path path="shape">
                  <a:fillToRect l="50000" t="50000" r="50000" b="50000"/>
                </a:path>
              </a:gra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28398" dir="3806097" algn="ctr" rotWithShape="0">
                        <a:srgbClr val="FF3300">
                          <a:alpha val="50000"/>
                        </a:srgb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solidFill>
                      <a:srgbClr val="0000FF"/>
                    </a:solidFill>
                    <a:latin typeface="Times New Roman" panose="02020603050405020304" pitchFamily="18" charset="0"/>
                  </a:rPr>
                  <a:t> </a:t>
                </a:r>
                <a:r>
                  <a:rPr lang="en-US" altLang="vi-VN" b="1">
                    <a:solidFill>
                      <a:srgbClr val="0000FF"/>
                    </a:solidFill>
                    <a:latin typeface="Times New Roman" panose="02020603050405020304" pitchFamily="18" charset="0"/>
                    <a:cs typeface="Times New Roman" panose="02020603050405020304" pitchFamily="18" charset="0"/>
                  </a:rPr>
                  <a:t>BÀI 10</a:t>
                </a:r>
                <a:r>
                  <a:rPr lang="en-US" altLang="vi-VN" b="1">
                    <a:solidFill>
                      <a:schemeClr val="accent2"/>
                    </a:solidFill>
                    <a:latin typeface="Times New Roman" panose="02020603050405020304" pitchFamily="18" charset="0"/>
                    <a:cs typeface="Times New Roman" panose="02020603050405020304" pitchFamily="18" charset="0"/>
                  </a:rPr>
                  <a:t> </a:t>
                </a:r>
                <a:endParaRPr lang="en-US" altLang="vi-VN" b="1">
                  <a:solidFill>
                    <a:srgbClr val="0000FF"/>
                  </a:solidFill>
                  <a:latin typeface="Times New Roman" panose="02020603050405020304" pitchFamily="18" charset="0"/>
                  <a:cs typeface="Times New Roman" panose="02020603050405020304" pitchFamily="18" charset="0"/>
                </a:endParaRPr>
              </a:p>
            </p:txBody>
          </p:sp>
        </p:grpSp>
        <p:sp>
          <p:nvSpPr>
            <p:cNvPr id="9230" name="WordArt 6"/>
            <p:cNvSpPr>
              <a:spLocks noChangeArrowheads="1" noChangeShapeType="1" noTextEdit="1"/>
            </p:cNvSpPr>
            <p:nvPr/>
          </p:nvSpPr>
          <p:spPr bwMode="auto">
            <a:xfrm>
              <a:off x="1882" y="95"/>
              <a:ext cx="2571" cy="232"/>
            </a:xfrm>
            <a:prstGeom prst="rect">
              <a:avLst/>
            </a:prstGeom>
          </p:spPr>
          <p:txBody>
            <a:bodyPr wrap="none" fromWordArt="1">
              <a:prstTxWarp prst="textPlain">
                <a:avLst>
                  <a:gd name="adj" fmla="val 50000"/>
                </a:avLst>
              </a:prstTxWarp>
            </a:bodyPr>
            <a:lstStyle/>
            <a:p>
              <a:pPr algn="ctr"/>
              <a:r>
                <a:rPr lang="vi-VN" sz="2400" b="1" kern="10">
                  <a:ln w="9525">
                    <a:solidFill>
                      <a:srgbClr val="000080"/>
                    </a:solidFill>
                    <a:round/>
                    <a:headEnd/>
                    <a:tailEnd/>
                  </a:ln>
                  <a:solidFill>
                    <a:srgbClr val="0000FF"/>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BIẾN TRỞ - ĐIỆN TRỞ DÙNG TRONG KỸ THUẬT</a:t>
              </a:r>
            </a:p>
          </p:txBody>
        </p:sp>
      </p:grpSp>
      <p:sp>
        <p:nvSpPr>
          <p:cNvPr id="9220" name="Text Box 7"/>
          <p:cNvSpPr txBox="1">
            <a:spLocks noChangeArrowheads="1"/>
          </p:cNvSpPr>
          <p:nvPr/>
        </p:nvSpPr>
        <p:spPr bwMode="auto">
          <a:xfrm>
            <a:off x="1482725" y="64135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3333CC"/>
                </a:solidFill>
                <a:latin typeface="Times New Roman" panose="02020603050405020304" pitchFamily="18" charset="0"/>
              </a:rPr>
              <a:t>I. BIẾN TRỞ</a:t>
            </a:r>
          </a:p>
        </p:txBody>
      </p:sp>
      <p:sp>
        <p:nvSpPr>
          <p:cNvPr id="9221" name="Text Box 8"/>
          <p:cNvSpPr txBox="1">
            <a:spLocks noChangeArrowheads="1"/>
          </p:cNvSpPr>
          <p:nvPr/>
        </p:nvSpPr>
        <p:spPr bwMode="auto">
          <a:xfrm>
            <a:off x="1401763" y="1103313"/>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arabicPeriod"/>
            </a:pPr>
            <a:r>
              <a:rPr lang="en-US" altLang="vi-VN" sz="2400" b="1">
                <a:solidFill>
                  <a:srgbClr val="3333CC"/>
                </a:solidFill>
              </a:rPr>
              <a:t>Tìm hiểu cấu tạo của biến trở:</a:t>
            </a:r>
          </a:p>
        </p:txBody>
      </p:sp>
      <p:sp>
        <p:nvSpPr>
          <p:cNvPr id="40" name="Text Box 8"/>
          <p:cNvSpPr txBox="1">
            <a:spLocks noChangeArrowheads="1"/>
          </p:cNvSpPr>
          <p:nvPr/>
        </p:nvSpPr>
        <p:spPr bwMode="auto">
          <a:xfrm>
            <a:off x="1439863" y="1557338"/>
            <a:ext cx="571658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defRPr/>
            </a:pPr>
            <a:r>
              <a:rPr lang="en-US" sz="2400" b="1" dirty="0" smtClean="0">
                <a:solidFill>
                  <a:srgbClr val="3333CC"/>
                </a:solidFill>
              </a:rPr>
              <a:t>a/ </a:t>
            </a:r>
            <a:r>
              <a:rPr lang="en-US" sz="2400" b="1" dirty="0" err="1" smtClean="0">
                <a:solidFill>
                  <a:srgbClr val="3333CC"/>
                </a:solidFill>
              </a:rPr>
              <a:t>cấu</a:t>
            </a:r>
            <a:r>
              <a:rPr lang="en-US" sz="2400" b="1" dirty="0" smtClean="0">
                <a:solidFill>
                  <a:srgbClr val="3333CC"/>
                </a:solidFill>
              </a:rPr>
              <a:t> </a:t>
            </a:r>
            <a:r>
              <a:rPr lang="en-US" sz="2400" b="1" dirty="0" err="1">
                <a:solidFill>
                  <a:srgbClr val="3333CC"/>
                </a:solidFill>
              </a:rPr>
              <a:t>tạo</a:t>
            </a:r>
            <a:r>
              <a:rPr lang="en-US" sz="2400" b="1" dirty="0">
                <a:solidFill>
                  <a:srgbClr val="3333CC"/>
                </a:solidFill>
              </a:rPr>
              <a:t> </a:t>
            </a:r>
            <a:r>
              <a:rPr lang="en-US" sz="2400" b="1" dirty="0" err="1">
                <a:solidFill>
                  <a:srgbClr val="3333CC"/>
                </a:solidFill>
              </a:rPr>
              <a:t>của</a:t>
            </a:r>
            <a:r>
              <a:rPr lang="en-US" sz="2400" b="1" dirty="0">
                <a:solidFill>
                  <a:srgbClr val="3333CC"/>
                </a:solidFill>
              </a:rPr>
              <a:t> </a:t>
            </a:r>
            <a:r>
              <a:rPr lang="en-US" sz="2400" b="1" dirty="0" err="1">
                <a:solidFill>
                  <a:srgbClr val="3333CC"/>
                </a:solidFill>
              </a:rPr>
              <a:t>biến</a:t>
            </a:r>
            <a:r>
              <a:rPr lang="en-US" sz="2400" b="1" dirty="0">
                <a:solidFill>
                  <a:srgbClr val="3333CC"/>
                </a:solidFill>
              </a:rPr>
              <a:t> </a:t>
            </a:r>
            <a:r>
              <a:rPr lang="en-US" sz="2400" b="1" dirty="0" err="1" smtClean="0">
                <a:solidFill>
                  <a:srgbClr val="3333CC"/>
                </a:solidFill>
              </a:rPr>
              <a:t>trở</a:t>
            </a:r>
            <a:r>
              <a:rPr lang="en-US" sz="2400" b="1" dirty="0" smtClean="0">
                <a:solidFill>
                  <a:srgbClr val="3333CC"/>
                </a:solidFill>
              </a:rPr>
              <a:t> </a:t>
            </a:r>
            <a:r>
              <a:rPr lang="en-US" sz="2400" b="1" dirty="0" err="1" smtClean="0">
                <a:solidFill>
                  <a:srgbClr val="3333CC"/>
                </a:solidFill>
              </a:rPr>
              <a:t>gồm</a:t>
            </a:r>
            <a:r>
              <a:rPr lang="en-US" sz="2400" b="1" dirty="0" smtClean="0">
                <a:solidFill>
                  <a:srgbClr val="3333CC"/>
                </a:solidFill>
              </a:rPr>
              <a:t>:</a:t>
            </a:r>
          </a:p>
          <a:p>
            <a:pPr eaLnBrk="1" hangingPunct="1">
              <a:buFontTx/>
              <a:buChar char="-"/>
              <a:defRPr/>
            </a:pPr>
            <a:r>
              <a:rPr lang="en-US" sz="2400" b="1" dirty="0" err="1" smtClean="0">
                <a:solidFill>
                  <a:srgbClr val="3333CC"/>
                </a:solidFill>
              </a:rPr>
              <a:t>cuộn</a:t>
            </a:r>
            <a:r>
              <a:rPr lang="en-US" sz="2400" b="1" dirty="0" smtClean="0">
                <a:solidFill>
                  <a:srgbClr val="3333CC"/>
                </a:solidFill>
              </a:rPr>
              <a:t> </a:t>
            </a:r>
            <a:r>
              <a:rPr lang="en-US" sz="2400" b="1" dirty="0" err="1" smtClean="0">
                <a:solidFill>
                  <a:srgbClr val="3333CC"/>
                </a:solidFill>
              </a:rPr>
              <a:t>dây</a:t>
            </a:r>
            <a:r>
              <a:rPr lang="en-US" sz="2400" b="1" dirty="0" smtClean="0">
                <a:solidFill>
                  <a:srgbClr val="3333CC"/>
                </a:solidFill>
              </a:rPr>
              <a:t>: </a:t>
            </a:r>
            <a:r>
              <a:rPr lang="en-US" sz="2400" b="1" dirty="0" err="1" smtClean="0">
                <a:solidFill>
                  <a:srgbClr val="3333CC"/>
                </a:solidFill>
              </a:rPr>
              <a:t>có</a:t>
            </a:r>
            <a:r>
              <a:rPr lang="en-US" sz="2400" b="1" dirty="0" smtClean="0">
                <a:solidFill>
                  <a:srgbClr val="3333CC"/>
                </a:solidFill>
              </a:rPr>
              <a:t> </a:t>
            </a:r>
            <a:r>
              <a:rPr lang="en-US" sz="2400" b="1" dirty="0" err="1" smtClean="0">
                <a:solidFill>
                  <a:srgbClr val="3333CC"/>
                </a:solidFill>
              </a:rPr>
              <a:t>điện</a:t>
            </a:r>
            <a:r>
              <a:rPr lang="en-US" sz="2400" b="1" dirty="0" smtClean="0">
                <a:solidFill>
                  <a:srgbClr val="3333CC"/>
                </a:solidFill>
              </a:rPr>
              <a:t> </a:t>
            </a:r>
            <a:r>
              <a:rPr lang="en-US" sz="2400" b="1" dirty="0" err="1" smtClean="0">
                <a:solidFill>
                  <a:srgbClr val="3333CC"/>
                </a:solidFill>
              </a:rPr>
              <a:t>trở</a:t>
            </a:r>
            <a:r>
              <a:rPr lang="en-US" sz="2400" b="1" dirty="0" smtClean="0">
                <a:solidFill>
                  <a:srgbClr val="3333CC"/>
                </a:solidFill>
              </a:rPr>
              <a:t> </a:t>
            </a:r>
            <a:r>
              <a:rPr lang="en-US" sz="2400" b="1" dirty="0" err="1" smtClean="0">
                <a:solidFill>
                  <a:srgbClr val="3333CC"/>
                </a:solidFill>
              </a:rPr>
              <a:t>suất</a:t>
            </a:r>
            <a:r>
              <a:rPr lang="en-US" sz="2400" b="1" dirty="0" smtClean="0">
                <a:solidFill>
                  <a:srgbClr val="3333CC"/>
                </a:solidFill>
              </a:rPr>
              <a:t> </a:t>
            </a:r>
            <a:r>
              <a:rPr lang="en-US" sz="2400" b="1" dirty="0" err="1" smtClean="0">
                <a:solidFill>
                  <a:srgbClr val="3333CC"/>
                </a:solidFill>
              </a:rPr>
              <a:t>lớn</a:t>
            </a:r>
            <a:endParaRPr lang="en-US" sz="2400" b="1" dirty="0" smtClean="0">
              <a:solidFill>
                <a:srgbClr val="3333CC"/>
              </a:solidFill>
            </a:endParaRPr>
          </a:p>
          <a:p>
            <a:pPr eaLnBrk="1" hangingPunct="1">
              <a:buFontTx/>
              <a:buChar char="-"/>
              <a:defRPr/>
            </a:pPr>
            <a:r>
              <a:rPr lang="en-US" sz="2400" b="1" dirty="0" smtClean="0">
                <a:solidFill>
                  <a:srgbClr val="3333CC"/>
                </a:solidFill>
              </a:rPr>
              <a:t>Con </a:t>
            </a:r>
            <a:r>
              <a:rPr lang="en-US" sz="2400" b="1" dirty="0" err="1" smtClean="0">
                <a:solidFill>
                  <a:srgbClr val="3333CC"/>
                </a:solidFill>
              </a:rPr>
              <a:t>chạy</a:t>
            </a:r>
            <a:r>
              <a:rPr lang="en-US" sz="2400" b="1" dirty="0" smtClean="0">
                <a:solidFill>
                  <a:srgbClr val="3333CC"/>
                </a:solidFill>
              </a:rPr>
              <a:t> C</a:t>
            </a:r>
            <a:endParaRPr lang="en-US" sz="2400" b="1" dirty="0">
              <a:solidFill>
                <a:srgbClr val="3333CC"/>
              </a:solidFill>
            </a:endParaRPr>
          </a:p>
        </p:txBody>
      </p:sp>
      <p:sp>
        <p:nvSpPr>
          <p:cNvPr id="80" name="Text Box 8"/>
          <p:cNvSpPr txBox="1">
            <a:spLocks noChangeArrowheads="1"/>
          </p:cNvSpPr>
          <p:nvPr/>
        </p:nvSpPr>
        <p:spPr bwMode="auto">
          <a:xfrm>
            <a:off x="1447800" y="3522663"/>
            <a:ext cx="10063163" cy="1201737"/>
          </a:xfrm>
          <a:prstGeom prst="rect">
            <a:avLst/>
          </a:prstGeom>
          <a:noFill/>
          <a:ln w="9525">
            <a:noFill/>
            <a:miter lim="800000"/>
            <a:headEnd/>
            <a:tailEnd/>
          </a:ln>
        </p:spPr>
        <p:txBody>
          <a:bodyPr>
            <a:spAutoFit/>
          </a:bodyPr>
          <a:lstStyle/>
          <a:p>
            <a:pPr algn="just" eaLnBrk="1" hangingPunct="1">
              <a:defRPr/>
            </a:pPr>
            <a:r>
              <a:rPr lang="en-US" sz="2400" dirty="0">
                <a:solidFill>
                  <a:srgbClr val="FF0000"/>
                </a:solidFill>
                <a:latin typeface="+mj-lt"/>
              </a:rPr>
              <a:t>C3: </a:t>
            </a:r>
            <a:r>
              <a:rPr lang="en-US" sz="2400" dirty="0" err="1">
                <a:latin typeface="+mj-lt"/>
              </a:rPr>
              <a:t>Biến</a:t>
            </a:r>
            <a:r>
              <a:rPr lang="en-US" sz="2400" dirty="0">
                <a:latin typeface="+mj-lt"/>
              </a:rPr>
              <a:t> </a:t>
            </a:r>
            <a:r>
              <a:rPr lang="en-US" sz="2400" dirty="0" err="1">
                <a:latin typeface="+mj-lt"/>
              </a:rPr>
              <a:t>trở</a:t>
            </a:r>
            <a:r>
              <a:rPr lang="en-US" sz="2400" dirty="0">
                <a:latin typeface="+mj-lt"/>
              </a:rPr>
              <a:t> </a:t>
            </a:r>
            <a:r>
              <a:rPr lang="en-US" sz="2400" dirty="0" err="1">
                <a:latin typeface="+mj-lt"/>
              </a:rPr>
              <a:t>được</a:t>
            </a:r>
            <a:r>
              <a:rPr lang="en-US" sz="2400" dirty="0">
                <a:latin typeface="+mj-lt"/>
              </a:rPr>
              <a:t> </a:t>
            </a:r>
            <a:r>
              <a:rPr lang="en-US" sz="2400" dirty="0" err="1">
                <a:latin typeface="+mj-lt"/>
              </a:rPr>
              <a:t>mắc</a:t>
            </a:r>
            <a:r>
              <a:rPr lang="en-US" sz="2400" dirty="0">
                <a:latin typeface="+mj-lt"/>
              </a:rPr>
              <a:t> </a:t>
            </a:r>
            <a:r>
              <a:rPr lang="en-US" sz="2400" dirty="0" err="1">
                <a:latin typeface="+mj-lt"/>
              </a:rPr>
              <a:t>nối</a:t>
            </a:r>
            <a:r>
              <a:rPr lang="en-US" sz="2400" dirty="0">
                <a:latin typeface="+mj-lt"/>
              </a:rPr>
              <a:t> </a:t>
            </a:r>
            <a:r>
              <a:rPr lang="en-US" sz="2400" dirty="0" err="1">
                <a:latin typeface="+mj-lt"/>
              </a:rPr>
              <a:t>tiếp</a:t>
            </a:r>
            <a:r>
              <a:rPr lang="en-US" sz="2400" dirty="0">
                <a:latin typeface="+mj-lt"/>
              </a:rPr>
              <a:t> </a:t>
            </a:r>
            <a:r>
              <a:rPr lang="en-US" sz="2400" dirty="0" err="1">
                <a:latin typeface="+mj-lt"/>
              </a:rPr>
              <a:t>vào</a:t>
            </a:r>
            <a:r>
              <a:rPr lang="en-US" sz="2400" dirty="0">
                <a:latin typeface="+mj-lt"/>
              </a:rPr>
              <a:t> </a:t>
            </a:r>
            <a:r>
              <a:rPr lang="en-US" sz="2400" dirty="0" err="1">
                <a:latin typeface="+mj-lt"/>
              </a:rPr>
              <a:t>mạch</a:t>
            </a:r>
            <a:r>
              <a:rPr lang="en-US" sz="2400" dirty="0">
                <a:latin typeface="+mj-lt"/>
              </a:rPr>
              <a:t> </a:t>
            </a:r>
            <a:r>
              <a:rPr lang="en-US" sz="2400" dirty="0" err="1">
                <a:latin typeface="+mj-lt"/>
              </a:rPr>
              <a:t>điện</a:t>
            </a:r>
            <a:r>
              <a:rPr lang="en-US" sz="2400" dirty="0">
                <a:latin typeface="+mj-lt"/>
              </a:rPr>
              <a:t> </a:t>
            </a:r>
            <a:r>
              <a:rPr lang="en-US" sz="2400" dirty="0" err="1">
                <a:latin typeface="+mj-lt"/>
              </a:rPr>
              <a:t>chẳng</a:t>
            </a:r>
            <a:r>
              <a:rPr lang="en-US" sz="2400" dirty="0">
                <a:latin typeface="+mj-lt"/>
              </a:rPr>
              <a:t> </a:t>
            </a:r>
            <a:r>
              <a:rPr lang="en-US" sz="2400" dirty="0" err="1">
                <a:latin typeface="+mj-lt"/>
              </a:rPr>
              <a:t>hạn</a:t>
            </a:r>
            <a:r>
              <a:rPr lang="en-US" sz="2400" dirty="0">
                <a:latin typeface="+mj-lt"/>
              </a:rPr>
              <a:t> </a:t>
            </a:r>
            <a:r>
              <a:rPr lang="en-US" sz="2400" dirty="0" err="1">
                <a:latin typeface="+mj-lt"/>
              </a:rPr>
              <a:t>với</a:t>
            </a:r>
            <a:r>
              <a:rPr lang="en-US" sz="2400" dirty="0">
                <a:latin typeface="+mj-lt"/>
              </a:rPr>
              <a:t> </a:t>
            </a:r>
            <a:r>
              <a:rPr lang="en-US" sz="2400" dirty="0" err="1">
                <a:latin typeface="+mj-lt"/>
              </a:rPr>
              <a:t>hai</a:t>
            </a:r>
            <a:r>
              <a:rPr lang="en-US" sz="2400" dirty="0">
                <a:latin typeface="+mj-lt"/>
              </a:rPr>
              <a:t> </a:t>
            </a:r>
            <a:r>
              <a:rPr lang="en-US" sz="2400" dirty="0" err="1">
                <a:latin typeface="+mj-lt"/>
              </a:rPr>
              <a:t>điểm</a:t>
            </a:r>
            <a:r>
              <a:rPr lang="en-US" sz="2400" dirty="0">
                <a:latin typeface="+mj-lt"/>
              </a:rPr>
              <a:t> A </a:t>
            </a:r>
            <a:r>
              <a:rPr lang="en-US" sz="2400" dirty="0" err="1">
                <a:latin typeface="+mj-lt"/>
              </a:rPr>
              <a:t>và</a:t>
            </a:r>
            <a:r>
              <a:rPr lang="en-US" sz="2400" dirty="0">
                <a:latin typeface="+mj-lt"/>
              </a:rPr>
              <a:t> N </a:t>
            </a:r>
            <a:r>
              <a:rPr lang="en-US" sz="2400" dirty="0" err="1">
                <a:latin typeface="+mj-lt"/>
              </a:rPr>
              <a:t>của</a:t>
            </a:r>
            <a:r>
              <a:rPr lang="en-US" sz="2400" dirty="0">
                <a:latin typeface="+mj-lt"/>
              </a:rPr>
              <a:t> </a:t>
            </a:r>
            <a:r>
              <a:rPr lang="en-US" sz="2400" dirty="0" err="1">
                <a:latin typeface="+mj-lt"/>
              </a:rPr>
              <a:t>biến</a:t>
            </a:r>
            <a:r>
              <a:rPr lang="en-US" sz="2400" dirty="0">
                <a:latin typeface="+mj-lt"/>
              </a:rPr>
              <a:t> </a:t>
            </a:r>
            <a:r>
              <a:rPr lang="en-US" sz="2400" dirty="0" err="1">
                <a:latin typeface="+mj-lt"/>
              </a:rPr>
              <a:t>trở</a:t>
            </a:r>
            <a:r>
              <a:rPr lang="en-US" sz="2400" dirty="0">
                <a:latin typeface="+mj-lt"/>
              </a:rPr>
              <a:t>. </a:t>
            </a:r>
            <a:r>
              <a:rPr lang="en-US" sz="2400" dirty="0" err="1">
                <a:latin typeface="+mj-lt"/>
              </a:rPr>
              <a:t>Khi</a:t>
            </a:r>
            <a:r>
              <a:rPr lang="en-US" sz="2400" dirty="0">
                <a:latin typeface="+mj-lt"/>
              </a:rPr>
              <a:t> </a:t>
            </a:r>
            <a:r>
              <a:rPr lang="en-US" sz="2400" dirty="0" err="1">
                <a:latin typeface="+mj-lt"/>
              </a:rPr>
              <a:t>đó</a:t>
            </a:r>
            <a:r>
              <a:rPr lang="en-US" sz="2400" dirty="0">
                <a:latin typeface="+mj-lt"/>
              </a:rPr>
              <a:t> </a:t>
            </a:r>
            <a:r>
              <a:rPr lang="en-US" sz="2400" dirty="0" err="1">
                <a:latin typeface="+mj-lt"/>
              </a:rPr>
              <a:t>nếu</a:t>
            </a:r>
            <a:r>
              <a:rPr lang="en-US" sz="2400" dirty="0">
                <a:latin typeface="+mj-lt"/>
              </a:rPr>
              <a:t> ta </a:t>
            </a:r>
            <a:r>
              <a:rPr lang="en-US" sz="2400" dirty="0" err="1">
                <a:latin typeface="+mj-lt"/>
              </a:rPr>
              <a:t>dịch</a:t>
            </a:r>
            <a:r>
              <a:rPr lang="en-US" sz="2400" dirty="0">
                <a:latin typeface="+mj-lt"/>
              </a:rPr>
              <a:t> </a:t>
            </a:r>
            <a:r>
              <a:rPr lang="en-US" sz="2400" dirty="0" err="1">
                <a:latin typeface="+mj-lt"/>
              </a:rPr>
              <a:t>chuyển</a:t>
            </a:r>
            <a:r>
              <a:rPr lang="en-US" sz="2400" dirty="0">
                <a:latin typeface="+mj-lt"/>
              </a:rPr>
              <a:t> con </a:t>
            </a:r>
            <a:r>
              <a:rPr lang="en-US" sz="2400" dirty="0" err="1">
                <a:latin typeface="+mj-lt"/>
              </a:rPr>
              <a:t>chạy</a:t>
            </a:r>
            <a:r>
              <a:rPr lang="en-US" sz="2400" dirty="0">
                <a:latin typeface="+mj-lt"/>
              </a:rPr>
              <a:t> C </a:t>
            </a:r>
            <a:r>
              <a:rPr lang="en-US" sz="2400" dirty="0" err="1">
                <a:latin typeface="+mj-lt"/>
              </a:rPr>
              <a:t>thì</a:t>
            </a:r>
            <a:r>
              <a:rPr lang="en-US" sz="2400" dirty="0">
                <a:latin typeface="+mj-lt"/>
              </a:rPr>
              <a:t> </a:t>
            </a:r>
            <a:r>
              <a:rPr lang="en-US" sz="2400" dirty="0" err="1">
                <a:latin typeface="+mj-lt"/>
              </a:rPr>
              <a:t>điện</a:t>
            </a:r>
            <a:r>
              <a:rPr lang="en-US" sz="2400" dirty="0">
                <a:latin typeface="+mj-lt"/>
              </a:rPr>
              <a:t> </a:t>
            </a:r>
            <a:r>
              <a:rPr lang="en-US" sz="2400" dirty="0" err="1">
                <a:latin typeface="+mj-lt"/>
              </a:rPr>
              <a:t>trở</a:t>
            </a:r>
            <a:r>
              <a:rPr lang="en-US" sz="2400" dirty="0">
                <a:latin typeface="+mj-lt"/>
              </a:rPr>
              <a:t> </a:t>
            </a:r>
            <a:r>
              <a:rPr lang="en-US" sz="2400" dirty="0" err="1">
                <a:latin typeface="+mj-lt"/>
              </a:rPr>
              <a:t>của</a:t>
            </a:r>
            <a:r>
              <a:rPr lang="en-US" sz="2400" dirty="0">
                <a:latin typeface="+mj-lt"/>
              </a:rPr>
              <a:t> </a:t>
            </a:r>
            <a:r>
              <a:rPr lang="en-US" sz="2400" dirty="0" err="1">
                <a:latin typeface="+mj-lt"/>
              </a:rPr>
              <a:t>mạch</a:t>
            </a:r>
            <a:r>
              <a:rPr lang="en-US" sz="2400" dirty="0">
                <a:latin typeface="+mj-lt"/>
              </a:rPr>
              <a:t> </a:t>
            </a:r>
            <a:r>
              <a:rPr lang="en-US" sz="2400" dirty="0" err="1">
                <a:latin typeface="+mj-lt"/>
              </a:rPr>
              <a:t>điện</a:t>
            </a:r>
            <a:r>
              <a:rPr lang="en-US" sz="2400" dirty="0">
                <a:latin typeface="+mj-lt"/>
              </a:rPr>
              <a:t> </a:t>
            </a:r>
            <a:r>
              <a:rPr lang="en-US" sz="2400" dirty="0" err="1">
                <a:latin typeface="+mj-lt"/>
              </a:rPr>
              <a:t>có</a:t>
            </a:r>
            <a:r>
              <a:rPr lang="en-US" sz="2400" dirty="0">
                <a:latin typeface="+mj-lt"/>
              </a:rPr>
              <a:t> </a:t>
            </a:r>
            <a:r>
              <a:rPr lang="en-US" sz="2400" dirty="0" err="1">
                <a:latin typeface="+mj-lt"/>
              </a:rPr>
              <a:t>thay</a:t>
            </a:r>
            <a:r>
              <a:rPr lang="en-US" sz="2400" dirty="0">
                <a:latin typeface="+mj-lt"/>
              </a:rPr>
              <a:t> </a:t>
            </a:r>
            <a:r>
              <a:rPr lang="en-US" sz="2400" dirty="0" err="1">
                <a:latin typeface="+mj-lt"/>
              </a:rPr>
              <a:t>đổi</a:t>
            </a:r>
            <a:r>
              <a:rPr lang="en-US" sz="2400" dirty="0">
                <a:latin typeface="+mj-lt"/>
              </a:rPr>
              <a:t> </a:t>
            </a:r>
            <a:r>
              <a:rPr lang="en-US" sz="2400" dirty="0" err="1">
                <a:latin typeface="+mj-lt"/>
              </a:rPr>
              <a:t>không</a:t>
            </a:r>
            <a:r>
              <a:rPr lang="en-US" sz="2400" dirty="0">
                <a:latin typeface="+mj-lt"/>
              </a:rPr>
              <a:t>? </a:t>
            </a:r>
            <a:r>
              <a:rPr lang="en-US" sz="2400" dirty="0" err="1">
                <a:latin typeface="+mj-lt"/>
              </a:rPr>
              <a:t>Vì</a:t>
            </a:r>
            <a:r>
              <a:rPr lang="en-US" sz="2400" dirty="0">
                <a:latin typeface="+mj-lt"/>
              </a:rPr>
              <a:t> </a:t>
            </a:r>
            <a:r>
              <a:rPr lang="en-US" sz="2400" dirty="0" err="1">
                <a:latin typeface="+mj-lt"/>
              </a:rPr>
              <a:t>sao</a:t>
            </a:r>
            <a:r>
              <a:rPr lang="en-US" sz="2400" dirty="0">
                <a:latin typeface="+mj-lt"/>
              </a:rPr>
              <a:t>?</a:t>
            </a:r>
          </a:p>
        </p:txBody>
      </p:sp>
      <p:sp>
        <p:nvSpPr>
          <p:cNvPr id="81" name="Text Box 9"/>
          <p:cNvSpPr txBox="1">
            <a:spLocks noChangeArrowheads="1"/>
          </p:cNvSpPr>
          <p:nvPr/>
        </p:nvSpPr>
        <p:spPr bwMode="auto">
          <a:xfrm>
            <a:off x="1431925" y="5010150"/>
            <a:ext cx="9993313" cy="1200150"/>
          </a:xfrm>
          <a:prstGeom prst="rect">
            <a:avLst/>
          </a:prstGeom>
          <a:noFill/>
          <a:ln w="9525">
            <a:noFill/>
            <a:miter lim="800000"/>
            <a:headEnd/>
            <a:tailEnd/>
          </a:ln>
        </p:spPr>
        <p:txBody>
          <a:bodyPr>
            <a:spAutoFit/>
          </a:bodyPr>
          <a:lstStyle/>
          <a:p>
            <a:pPr algn="just" eaLnBrk="1" hangingPunct="1">
              <a:defRPr/>
            </a:pPr>
            <a:r>
              <a:rPr lang="en-US" sz="2400" dirty="0" err="1">
                <a:solidFill>
                  <a:srgbClr val="0000FF"/>
                </a:solidFill>
                <a:latin typeface="+mj-lt"/>
              </a:rPr>
              <a:t>Điện</a:t>
            </a:r>
            <a:r>
              <a:rPr lang="en-US" sz="2400" dirty="0">
                <a:solidFill>
                  <a:srgbClr val="0000FF"/>
                </a:solidFill>
                <a:latin typeface="+mj-lt"/>
              </a:rPr>
              <a:t> </a:t>
            </a:r>
            <a:r>
              <a:rPr lang="en-US" sz="2400" dirty="0" err="1">
                <a:solidFill>
                  <a:srgbClr val="0000FF"/>
                </a:solidFill>
                <a:latin typeface="+mj-lt"/>
              </a:rPr>
              <a:t>trở</a:t>
            </a:r>
            <a:r>
              <a:rPr lang="en-US" sz="2400" dirty="0">
                <a:solidFill>
                  <a:srgbClr val="0000FF"/>
                </a:solidFill>
                <a:latin typeface="+mj-lt"/>
              </a:rPr>
              <a:t> </a:t>
            </a:r>
            <a:r>
              <a:rPr lang="en-US" sz="2400" dirty="0" err="1">
                <a:solidFill>
                  <a:srgbClr val="0000FF"/>
                </a:solidFill>
                <a:latin typeface="+mj-lt"/>
              </a:rPr>
              <a:t>của</a:t>
            </a:r>
            <a:r>
              <a:rPr lang="en-US" sz="2400" dirty="0">
                <a:solidFill>
                  <a:srgbClr val="0000FF"/>
                </a:solidFill>
                <a:latin typeface="+mj-lt"/>
              </a:rPr>
              <a:t> </a:t>
            </a:r>
            <a:r>
              <a:rPr lang="en-US" sz="2400" dirty="0" err="1">
                <a:solidFill>
                  <a:srgbClr val="0000FF"/>
                </a:solidFill>
                <a:latin typeface="+mj-lt"/>
              </a:rPr>
              <a:t>mạch</a:t>
            </a:r>
            <a:r>
              <a:rPr lang="en-US" sz="2400" dirty="0">
                <a:solidFill>
                  <a:srgbClr val="0000FF"/>
                </a:solidFill>
                <a:latin typeface="+mj-lt"/>
              </a:rPr>
              <a:t> </a:t>
            </a:r>
            <a:r>
              <a:rPr lang="en-US" sz="2400" dirty="0" err="1">
                <a:solidFill>
                  <a:srgbClr val="0000FF"/>
                </a:solidFill>
                <a:latin typeface="+mj-lt"/>
              </a:rPr>
              <a:t>điện</a:t>
            </a:r>
            <a:r>
              <a:rPr lang="en-US" sz="2400" dirty="0">
                <a:solidFill>
                  <a:srgbClr val="0000FF"/>
                </a:solidFill>
                <a:latin typeface="+mj-lt"/>
              </a:rPr>
              <a:t> </a:t>
            </a:r>
            <a:r>
              <a:rPr lang="en-US" sz="2400" dirty="0" err="1">
                <a:solidFill>
                  <a:srgbClr val="0000FF"/>
                </a:solidFill>
                <a:latin typeface="+mj-lt"/>
              </a:rPr>
              <a:t>có</a:t>
            </a:r>
            <a:r>
              <a:rPr lang="en-US" sz="2400" dirty="0">
                <a:solidFill>
                  <a:srgbClr val="0000FF"/>
                </a:solidFill>
                <a:latin typeface="+mj-lt"/>
              </a:rPr>
              <a:t> </a:t>
            </a:r>
            <a:r>
              <a:rPr lang="en-US" sz="2400" dirty="0" err="1">
                <a:solidFill>
                  <a:srgbClr val="0000FF"/>
                </a:solidFill>
                <a:latin typeface="+mj-lt"/>
              </a:rPr>
              <a:t>thay</a:t>
            </a:r>
            <a:r>
              <a:rPr lang="en-US" sz="2400" dirty="0">
                <a:solidFill>
                  <a:srgbClr val="0000FF"/>
                </a:solidFill>
                <a:latin typeface="+mj-lt"/>
              </a:rPr>
              <a:t> </a:t>
            </a:r>
            <a:r>
              <a:rPr lang="en-US" sz="2400" dirty="0" err="1">
                <a:solidFill>
                  <a:srgbClr val="0000FF"/>
                </a:solidFill>
                <a:latin typeface="+mj-lt"/>
              </a:rPr>
              <a:t>đổi</a:t>
            </a:r>
            <a:r>
              <a:rPr lang="en-US" sz="2400" dirty="0">
                <a:solidFill>
                  <a:srgbClr val="0000FF"/>
                </a:solidFill>
                <a:latin typeface="+mj-lt"/>
              </a:rPr>
              <a:t>. </a:t>
            </a:r>
            <a:r>
              <a:rPr lang="en-US" sz="2400" dirty="0" err="1">
                <a:solidFill>
                  <a:srgbClr val="0000FF"/>
                </a:solidFill>
                <a:latin typeface="+mj-lt"/>
              </a:rPr>
              <a:t>Vì</a:t>
            </a:r>
            <a:r>
              <a:rPr lang="en-US" sz="2400" dirty="0">
                <a:solidFill>
                  <a:srgbClr val="0000FF"/>
                </a:solidFill>
                <a:latin typeface="+mj-lt"/>
              </a:rPr>
              <a:t> </a:t>
            </a:r>
            <a:r>
              <a:rPr lang="en-US" sz="2400" dirty="0" err="1">
                <a:solidFill>
                  <a:srgbClr val="0000FF"/>
                </a:solidFill>
                <a:latin typeface="+mj-lt"/>
              </a:rPr>
              <a:t>khi</a:t>
            </a:r>
            <a:r>
              <a:rPr lang="en-US" sz="2400" dirty="0">
                <a:solidFill>
                  <a:srgbClr val="0000FF"/>
                </a:solidFill>
                <a:latin typeface="+mj-lt"/>
              </a:rPr>
              <a:t> </a:t>
            </a:r>
            <a:r>
              <a:rPr lang="en-US" sz="2400" dirty="0" err="1">
                <a:solidFill>
                  <a:srgbClr val="0000FF"/>
                </a:solidFill>
                <a:latin typeface="+mj-lt"/>
              </a:rPr>
              <a:t>dịch</a:t>
            </a:r>
            <a:r>
              <a:rPr lang="en-US" sz="2400" dirty="0">
                <a:solidFill>
                  <a:srgbClr val="0000FF"/>
                </a:solidFill>
                <a:latin typeface="+mj-lt"/>
              </a:rPr>
              <a:t> </a:t>
            </a:r>
            <a:r>
              <a:rPr lang="en-US" sz="2400" dirty="0" err="1">
                <a:solidFill>
                  <a:srgbClr val="0000FF"/>
                </a:solidFill>
                <a:latin typeface="+mj-lt"/>
              </a:rPr>
              <a:t>chuyển</a:t>
            </a:r>
            <a:r>
              <a:rPr lang="en-US" sz="2400" dirty="0">
                <a:solidFill>
                  <a:srgbClr val="0000FF"/>
                </a:solidFill>
                <a:latin typeface="+mj-lt"/>
              </a:rPr>
              <a:t> con </a:t>
            </a:r>
            <a:r>
              <a:rPr lang="en-US" sz="2400" dirty="0" err="1">
                <a:solidFill>
                  <a:srgbClr val="0000FF"/>
                </a:solidFill>
                <a:latin typeface="+mj-lt"/>
              </a:rPr>
              <a:t>chạy</a:t>
            </a:r>
            <a:r>
              <a:rPr lang="en-US" sz="2400" dirty="0">
                <a:solidFill>
                  <a:srgbClr val="0000FF"/>
                </a:solidFill>
                <a:latin typeface="+mj-lt"/>
              </a:rPr>
              <a:t> C </a:t>
            </a:r>
            <a:r>
              <a:rPr lang="en-US" sz="2400" dirty="0" err="1">
                <a:solidFill>
                  <a:srgbClr val="0000FF"/>
                </a:solidFill>
                <a:latin typeface="+mj-lt"/>
              </a:rPr>
              <a:t>sẽ</a:t>
            </a:r>
            <a:r>
              <a:rPr lang="en-US" sz="2400" dirty="0">
                <a:solidFill>
                  <a:srgbClr val="0000FF"/>
                </a:solidFill>
                <a:latin typeface="+mj-lt"/>
              </a:rPr>
              <a:t> </a:t>
            </a:r>
            <a:r>
              <a:rPr lang="en-US" sz="2400" dirty="0" err="1">
                <a:solidFill>
                  <a:srgbClr val="0000FF"/>
                </a:solidFill>
                <a:latin typeface="+mj-lt"/>
              </a:rPr>
              <a:t>làm</a:t>
            </a:r>
            <a:r>
              <a:rPr lang="en-US" sz="2400" dirty="0">
                <a:solidFill>
                  <a:srgbClr val="0000FF"/>
                </a:solidFill>
                <a:latin typeface="+mj-lt"/>
              </a:rPr>
              <a:t> </a:t>
            </a:r>
            <a:r>
              <a:rPr lang="en-US" sz="2400" dirty="0" err="1">
                <a:solidFill>
                  <a:srgbClr val="0000FF"/>
                </a:solidFill>
                <a:latin typeface="+mj-lt"/>
              </a:rPr>
              <a:t>thay</a:t>
            </a:r>
            <a:r>
              <a:rPr lang="en-US" sz="2400" dirty="0">
                <a:solidFill>
                  <a:srgbClr val="0000FF"/>
                </a:solidFill>
                <a:latin typeface="+mj-lt"/>
              </a:rPr>
              <a:t> </a:t>
            </a:r>
            <a:r>
              <a:rPr lang="en-US" sz="2400" dirty="0" err="1">
                <a:solidFill>
                  <a:srgbClr val="0000FF"/>
                </a:solidFill>
                <a:latin typeface="+mj-lt"/>
              </a:rPr>
              <a:t>đổi</a:t>
            </a:r>
            <a:r>
              <a:rPr lang="en-US" sz="2400" dirty="0">
                <a:solidFill>
                  <a:srgbClr val="0000FF"/>
                </a:solidFill>
                <a:latin typeface="+mj-lt"/>
              </a:rPr>
              <a:t> </a:t>
            </a:r>
            <a:r>
              <a:rPr lang="en-US" sz="2400" dirty="0" err="1">
                <a:solidFill>
                  <a:srgbClr val="0000FF"/>
                </a:solidFill>
                <a:latin typeface="+mj-lt"/>
              </a:rPr>
              <a:t>chiều</a:t>
            </a:r>
            <a:r>
              <a:rPr lang="en-US" sz="2400" dirty="0">
                <a:solidFill>
                  <a:srgbClr val="0000FF"/>
                </a:solidFill>
                <a:latin typeface="+mj-lt"/>
              </a:rPr>
              <a:t> </a:t>
            </a:r>
            <a:r>
              <a:rPr lang="en-US" sz="2400" dirty="0" err="1">
                <a:solidFill>
                  <a:srgbClr val="0000FF"/>
                </a:solidFill>
                <a:latin typeface="+mj-lt"/>
              </a:rPr>
              <a:t>dài</a:t>
            </a:r>
            <a:r>
              <a:rPr lang="en-US" sz="2400" dirty="0">
                <a:solidFill>
                  <a:srgbClr val="0000FF"/>
                </a:solidFill>
                <a:latin typeface="+mj-lt"/>
              </a:rPr>
              <a:t> </a:t>
            </a:r>
            <a:r>
              <a:rPr lang="en-US" sz="2400" dirty="0" err="1">
                <a:solidFill>
                  <a:srgbClr val="0000FF"/>
                </a:solidFill>
                <a:latin typeface="+mj-lt"/>
              </a:rPr>
              <a:t>của</a:t>
            </a:r>
            <a:r>
              <a:rPr lang="en-US" sz="2400" dirty="0">
                <a:solidFill>
                  <a:srgbClr val="0000FF"/>
                </a:solidFill>
                <a:latin typeface="+mj-lt"/>
              </a:rPr>
              <a:t> </a:t>
            </a:r>
            <a:r>
              <a:rPr lang="en-US" sz="2400" dirty="0" err="1">
                <a:solidFill>
                  <a:srgbClr val="0000FF"/>
                </a:solidFill>
                <a:latin typeface="+mj-lt"/>
              </a:rPr>
              <a:t>cuộn</a:t>
            </a:r>
            <a:r>
              <a:rPr lang="en-US" sz="2400" dirty="0">
                <a:solidFill>
                  <a:srgbClr val="0000FF"/>
                </a:solidFill>
                <a:latin typeface="+mj-lt"/>
              </a:rPr>
              <a:t> </a:t>
            </a:r>
            <a:r>
              <a:rPr lang="en-US" sz="2400" dirty="0" err="1">
                <a:solidFill>
                  <a:srgbClr val="0000FF"/>
                </a:solidFill>
                <a:latin typeface="+mj-lt"/>
              </a:rPr>
              <a:t>dây</a:t>
            </a:r>
            <a:r>
              <a:rPr lang="en-US" sz="2400" dirty="0">
                <a:solidFill>
                  <a:srgbClr val="0000FF"/>
                </a:solidFill>
                <a:latin typeface="+mj-lt"/>
              </a:rPr>
              <a:t> </a:t>
            </a:r>
            <a:r>
              <a:rPr lang="en-US" sz="2400" dirty="0" err="1">
                <a:solidFill>
                  <a:srgbClr val="0000FF"/>
                </a:solidFill>
                <a:latin typeface="+mj-lt"/>
              </a:rPr>
              <a:t>có</a:t>
            </a:r>
            <a:r>
              <a:rPr lang="en-US" sz="2400" dirty="0">
                <a:solidFill>
                  <a:srgbClr val="0000FF"/>
                </a:solidFill>
                <a:latin typeface="+mj-lt"/>
              </a:rPr>
              <a:t> </a:t>
            </a:r>
            <a:r>
              <a:rPr lang="en-US" sz="2400" dirty="0" err="1">
                <a:solidFill>
                  <a:srgbClr val="0000FF"/>
                </a:solidFill>
                <a:latin typeface="+mj-lt"/>
              </a:rPr>
              <a:t>dòng</a:t>
            </a:r>
            <a:r>
              <a:rPr lang="en-US" sz="2400" dirty="0">
                <a:solidFill>
                  <a:srgbClr val="0000FF"/>
                </a:solidFill>
                <a:latin typeface="+mj-lt"/>
              </a:rPr>
              <a:t> </a:t>
            </a:r>
            <a:r>
              <a:rPr lang="en-US" sz="2400" dirty="0" err="1">
                <a:solidFill>
                  <a:srgbClr val="0000FF"/>
                </a:solidFill>
                <a:latin typeface="+mj-lt"/>
              </a:rPr>
              <a:t>điện</a:t>
            </a:r>
            <a:r>
              <a:rPr lang="en-US" sz="2400" dirty="0">
                <a:solidFill>
                  <a:srgbClr val="0000FF"/>
                </a:solidFill>
                <a:latin typeface="+mj-lt"/>
              </a:rPr>
              <a:t> </a:t>
            </a:r>
            <a:r>
              <a:rPr lang="en-US" sz="2400" dirty="0" err="1">
                <a:solidFill>
                  <a:srgbClr val="0000FF"/>
                </a:solidFill>
                <a:latin typeface="+mj-lt"/>
              </a:rPr>
              <a:t>chạy</a:t>
            </a:r>
            <a:r>
              <a:rPr lang="en-US" sz="2400" dirty="0">
                <a:solidFill>
                  <a:srgbClr val="0000FF"/>
                </a:solidFill>
                <a:latin typeface="+mj-lt"/>
              </a:rPr>
              <a:t> qua do </a:t>
            </a:r>
            <a:r>
              <a:rPr lang="en-US" sz="2400" dirty="0" err="1">
                <a:solidFill>
                  <a:srgbClr val="0000FF"/>
                </a:solidFill>
                <a:latin typeface="+mj-lt"/>
              </a:rPr>
              <a:t>đó</a:t>
            </a:r>
            <a:r>
              <a:rPr lang="en-US" sz="2400" dirty="0">
                <a:solidFill>
                  <a:srgbClr val="0000FF"/>
                </a:solidFill>
                <a:latin typeface="+mj-lt"/>
              </a:rPr>
              <a:t> </a:t>
            </a:r>
            <a:r>
              <a:rPr lang="en-US" sz="2400" dirty="0" err="1">
                <a:solidFill>
                  <a:srgbClr val="0000FF"/>
                </a:solidFill>
                <a:latin typeface="+mj-lt"/>
              </a:rPr>
              <a:t>làm</a:t>
            </a:r>
            <a:r>
              <a:rPr lang="en-US" sz="2400" dirty="0">
                <a:solidFill>
                  <a:srgbClr val="0000FF"/>
                </a:solidFill>
                <a:latin typeface="+mj-lt"/>
              </a:rPr>
              <a:t> </a:t>
            </a:r>
            <a:r>
              <a:rPr lang="en-US" sz="2400" dirty="0" err="1">
                <a:solidFill>
                  <a:srgbClr val="0000FF"/>
                </a:solidFill>
                <a:latin typeface="+mj-lt"/>
              </a:rPr>
              <a:t>thay</a:t>
            </a:r>
            <a:r>
              <a:rPr lang="en-US" sz="2400" dirty="0">
                <a:solidFill>
                  <a:srgbClr val="0000FF"/>
                </a:solidFill>
                <a:latin typeface="+mj-lt"/>
              </a:rPr>
              <a:t> </a:t>
            </a:r>
            <a:r>
              <a:rPr lang="en-US" sz="2400" dirty="0" err="1">
                <a:solidFill>
                  <a:srgbClr val="0000FF"/>
                </a:solidFill>
                <a:latin typeface="+mj-lt"/>
              </a:rPr>
              <a:t>đổi</a:t>
            </a:r>
            <a:r>
              <a:rPr lang="en-US" sz="2400" dirty="0">
                <a:solidFill>
                  <a:srgbClr val="0000FF"/>
                </a:solidFill>
                <a:latin typeface="+mj-lt"/>
              </a:rPr>
              <a:t> </a:t>
            </a:r>
            <a:r>
              <a:rPr lang="en-US" sz="2400" dirty="0" err="1">
                <a:solidFill>
                  <a:srgbClr val="0000FF"/>
                </a:solidFill>
                <a:latin typeface="+mj-lt"/>
              </a:rPr>
              <a:t>điện</a:t>
            </a:r>
            <a:r>
              <a:rPr lang="en-US" sz="2400" dirty="0">
                <a:solidFill>
                  <a:srgbClr val="0000FF"/>
                </a:solidFill>
                <a:latin typeface="+mj-lt"/>
              </a:rPr>
              <a:t> </a:t>
            </a:r>
            <a:r>
              <a:rPr lang="en-US" sz="2400" dirty="0" err="1">
                <a:solidFill>
                  <a:srgbClr val="0000FF"/>
                </a:solidFill>
                <a:latin typeface="+mj-lt"/>
              </a:rPr>
              <a:t>trở</a:t>
            </a:r>
            <a:r>
              <a:rPr lang="en-US" sz="2400" dirty="0">
                <a:solidFill>
                  <a:srgbClr val="0000FF"/>
                </a:solidFill>
                <a:latin typeface="+mj-lt"/>
              </a:rPr>
              <a:t> </a:t>
            </a:r>
            <a:r>
              <a:rPr lang="en-US" sz="2400" dirty="0" err="1">
                <a:solidFill>
                  <a:srgbClr val="0000FF"/>
                </a:solidFill>
                <a:latin typeface="+mj-lt"/>
              </a:rPr>
              <a:t>của</a:t>
            </a:r>
            <a:r>
              <a:rPr lang="en-US" sz="2400" dirty="0">
                <a:solidFill>
                  <a:srgbClr val="0000FF"/>
                </a:solidFill>
                <a:latin typeface="+mj-lt"/>
              </a:rPr>
              <a:t> </a:t>
            </a:r>
            <a:r>
              <a:rPr lang="en-US" sz="2400" dirty="0" err="1">
                <a:solidFill>
                  <a:srgbClr val="0000FF"/>
                </a:solidFill>
                <a:latin typeface="+mj-lt"/>
              </a:rPr>
              <a:t>biến</a:t>
            </a:r>
            <a:r>
              <a:rPr lang="en-US" sz="2400" dirty="0">
                <a:solidFill>
                  <a:srgbClr val="0000FF"/>
                </a:solidFill>
                <a:latin typeface="+mj-lt"/>
              </a:rPr>
              <a:t> </a:t>
            </a:r>
            <a:r>
              <a:rPr lang="en-US" sz="2400" dirty="0" err="1">
                <a:solidFill>
                  <a:srgbClr val="0000FF"/>
                </a:solidFill>
                <a:latin typeface="+mj-lt"/>
              </a:rPr>
              <a:t>trở</a:t>
            </a:r>
            <a:r>
              <a:rPr lang="en-US" sz="2400" dirty="0">
                <a:solidFill>
                  <a:srgbClr val="0000FF"/>
                </a:solidFill>
                <a:latin typeface="+mj-lt"/>
              </a:rPr>
              <a:t> </a:t>
            </a:r>
            <a:r>
              <a:rPr lang="en-US" sz="2400" dirty="0" err="1">
                <a:solidFill>
                  <a:srgbClr val="0000FF"/>
                </a:solidFill>
                <a:latin typeface="+mj-lt"/>
              </a:rPr>
              <a:t>và</a:t>
            </a:r>
            <a:r>
              <a:rPr lang="en-US" sz="2400" dirty="0">
                <a:solidFill>
                  <a:srgbClr val="0000FF"/>
                </a:solidFill>
                <a:latin typeface="+mj-lt"/>
              </a:rPr>
              <a:t> </a:t>
            </a:r>
            <a:r>
              <a:rPr lang="en-US" sz="2400" dirty="0" err="1">
                <a:solidFill>
                  <a:srgbClr val="0000FF"/>
                </a:solidFill>
                <a:latin typeface="+mj-lt"/>
              </a:rPr>
              <a:t>của</a:t>
            </a:r>
            <a:r>
              <a:rPr lang="en-US" sz="2400" dirty="0">
                <a:solidFill>
                  <a:srgbClr val="0000FF"/>
                </a:solidFill>
                <a:latin typeface="+mj-lt"/>
              </a:rPr>
              <a:t> </a:t>
            </a:r>
            <a:r>
              <a:rPr lang="en-US" sz="2400" dirty="0" err="1">
                <a:solidFill>
                  <a:srgbClr val="0000FF"/>
                </a:solidFill>
                <a:latin typeface="+mj-lt"/>
              </a:rPr>
              <a:t>mạch</a:t>
            </a:r>
            <a:r>
              <a:rPr lang="en-US" sz="2400" dirty="0">
                <a:solidFill>
                  <a:srgbClr val="0000FF"/>
                </a:solidFill>
                <a:latin typeface="+mj-lt"/>
              </a:rPr>
              <a:t> </a:t>
            </a:r>
            <a:r>
              <a:rPr lang="en-US" sz="2400" dirty="0" err="1">
                <a:solidFill>
                  <a:srgbClr val="0000FF"/>
                </a:solidFill>
                <a:latin typeface="+mj-lt"/>
              </a:rPr>
              <a:t>điện</a:t>
            </a:r>
            <a:r>
              <a:rPr lang="en-US" sz="2400" dirty="0">
                <a:solidFill>
                  <a:srgbClr val="0000FF"/>
                </a:solidFill>
                <a:latin typeface="+mj-lt"/>
              </a:rPr>
              <a:t>.</a:t>
            </a:r>
          </a:p>
        </p:txBody>
      </p:sp>
      <p:sp>
        <p:nvSpPr>
          <p:cNvPr id="110" name="Line 167"/>
          <p:cNvSpPr>
            <a:spLocks noChangeShapeType="1"/>
          </p:cNvSpPr>
          <p:nvPr/>
        </p:nvSpPr>
        <p:spPr bwMode="auto">
          <a:xfrm flipH="1" flipV="1">
            <a:off x="6921500" y="2484438"/>
            <a:ext cx="0" cy="23018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11" name="Line 168"/>
          <p:cNvSpPr>
            <a:spLocks noChangeShapeType="1"/>
          </p:cNvSpPr>
          <p:nvPr/>
        </p:nvSpPr>
        <p:spPr bwMode="auto">
          <a:xfrm>
            <a:off x="11433175" y="2508250"/>
            <a:ext cx="0" cy="153988"/>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12" name="Oval 169"/>
          <p:cNvSpPr>
            <a:spLocks noChangeArrowheads="1"/>
          </p:cNvSpPr>
          <p:nvPr/>
        </p:nvSpPr>
        <p:spPr bwMode="auto">
          <a:xfrm>
            <a:off x="6781800" y="2633663"/>
            <a:ext cx="152400" cy="152400"/>
          </a:xfrm>
          <a:prstGeom prst="ellipse">
            <a:avLst/>
          </a:prstGeom>
          <a:solidFill>
            <a:srgbClr val="FF3300"/>
          </a:solidFill>
          <a:ln w="952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sp>
        <p:nvSpPr>
          <p:cNvPr id="120" name="Text Box 8"/>
          <p:cNvSpPr txBox="1">
            <a:spLocks noChangeArrowheads="1"/>
          </p:cNvSpPr>
          <p:nvPr/>
        </p:nvSpPr>
        <p:spPr bwMode="auto">
          <a:xfrm>
            <a:off x="1439863" y="2800350"/>
            <a:ext cx="100298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vi-VN" sz="2400" b="1" dirty="0" smtClean="0">
                <a:solidFill>
                  <a:srgbClr val="3333CC"/>
                </a:solidFill>
              </a:rPr>
              <a:t>b/ Hoạt động: </a:t>
            </a:r>
          </a:p>
          <a:p>
            <a:pPr marL="342900" indent="-342900" eaLnBrk="1" hangingPunct="1">
              <a:spcBef>
                <a:spcPct val="0"/>
              </a:spcBef>
              <a:buFontTx/>
              <a:buChar char="-"/>
              <a:defRPr/>
            </a:pPr>
            <a:r>
              <a:rPr lang="en-US" altLang="vi-VN" sz="2400" b="1" dirty="0" smtClean="0">
                <a:solidFill>
                  <a:srgbClr val="3333CC"/>
                </a:solidFill>
              </a:rPr>
              <a:t>biến trở được mắc nối tiếp vào mạch điện (A và N)</a:t>
            </a:r>
          </a:p>
          <a:p>
            <a:pPr marL="342900" indent="-342900" eaLnBrk="1" hangingPunct="1">
              <a:spcBef>
                <a:spcPct val="0"/>
              </a:spcBef>
              <a:buFontTx/>
              <a:buChar char="-"/>
              <a:defRPr/>
            </a:pPr>
            <a:r>
              <a:rPr lang="en-US" altLang="vi-VN" sz="2400" b="1" dirty="0" smtClean="0">
                <a:solidFill>
                  <a:srgbClr val="3333CC"/>
                </a:solidFill>
              </a:rPr>
              <a:t>Điều chỉnh con chay C để thay đổi điện trở của biến trở</a:t>
            </a:r>
          </a:p>
        </p:txBody>
      </p:sp>
    </p:spTree>
    <p:extLst>
      <p:ext uri="{BB962C8B-B14F-4D97-AF65-F5344CB8AC3E}">
        <p14:creationId xmlns:p14="http://schemas.microsoft.com/office/powerpoint/2010/main" val="2822940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up)">
                                      <p:cBhvr>
                                        <p:cTn id="7" dur="1000"/>
                                        <p:tgtEl>
                                          <p:spTgt spid="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barn(inVertical)">
                                      <p:cBhvr>
                                        <p:cTn id="12" dur="500"/>
                                        <p:tgtEl>
                                          <p:spTgt spid="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0" presetClass="path" presetSubtype="0" accel="50000" decel="50000" fill="hold" grpId="0" nodeType="clickEffect">
                                  <p:stCondLst>
                                    <p:cond delay="0"/>
                                  </p:stCondLst>
                                  <p:childTnLst>
                                    <p:animMotion origin="layout" path="M 0 1.11111E-6 C 0.00313 -0.10741 -0.0168 -0.10648 0.00469 -0.10648 L 0.0707 -0.10648 L 0.07539 -0.15949 L 0.08021 -0.09792 L 0.08646 -0.17083 L 0.09427 -0.09792 L 0.10221 -0.16806 L 0.11003 -0.09792 L 0.11159 -0.16528 L 0.12266 -0.09236 L 0.12422 -0.16806 L 0.13359 -0.1007 L 0.13828 -0.1625 L 0.14622 -0.09514 L 0.14935 -0.1625 L 0.15872 -0.1007 L 0.1651 -0.15949 L 0.16979 -0.09514 L 0.17604 -0.16528 L 0.18385 -0.09236 L 0.19023 -0.21829 L 0.37578 -0.21273 L 0.37578 0.04491 " pathEditMode="relative" rAng="0" ptsTypes="AAAAAAAAAAAAAAAAAAAAAAAA">
                                      <p:cBhvr>
                                        <p:cTn id="16" dur="8000" fill="hold"/>
                                        <p:tgtEl>
                                          <p:spTgt spid="112"/>
                                        </p:tgtEl>
                                        <p:attrNameLst>
                                          <p:attrName>ppt_x</p:attrName>
                                          <p:attrName>ppt_y</p:attrName>
                                        </p:attrNameLst>
                                      </p:cBhvr>
                                      <p:rCtr x="18516" y="-8681"/>
                                    </p:animMotion>
                                  </p:childTnLst>
                                </p:cTn>
                              </p:par>
                              <p:par>
                                <p:cTn id="17" presetID="4" presetClass="entr" presetSubtype="16"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box(in)">
                                      <p:cBhvr>
                                        <p:cTn id="19" dur="500"/>
                                        <p:tgtEl>
                                          <p:spTgt spid="111"/>
                                        </p:tgtEl>
                                      </p:cBhvr>
                                    </p:animEffect>
                                  </p:childTnLst>
                                </p:cTn>
                              </p:par>
                              <p:par>
                                <p:cTn id="20" presetID="4" presetClass="entr" presetSubtype="16" fill="hold"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box(in)">
                                      <p:cBhvr>
                                        <p:cTn id="22" dur="500"/>
                                        <p:tgtEl>
                                          <p:spTgt spid="110"/>
                                        </p:tgtEl>
                                      </p:cBhvr>
                                    </p:animEffect>
                                  </p:childTnLst>
                                </p:cTn>
                              </p:par>
                            </p:childTnLst>
                          </p:cTn>
                        </p:par>
                        <p:par>
                          <p:cTn id="23" fill="hold" nodeType="afterGroup">
                            <p:stCondLst>
                              <p:cond delay="8000"/>
                            </p:stCondLst>
                            <p:childTnLst>
                              <p:par>
                                <p:cTn id="24" presetID="4" presetClass="exit" presetSubtype="16" fill="hold" grpId="1" nodeType="afterEffect">
                                  <p:stCondLst>
                                    <p:cond delay="0"/>
                                  </p:stCondLst>
                                  <p:childTnLst>
                                    <p:animEffect transition="out" filter="box(in)">
                                      <p:cBhvr>
                                        <p:cTn id="25" dur="500"/>
                                        <p:tgtEl>
                                          <p:spTgt spid="112"/>
                                        </p:tgtEl>
                                      </p:cBhvr>
                                    </p:animEffect>
                                    <p:set>
                                      <p:cBhvr>
                                        <p:cTn id="26" dur="1" fill="hold">
                                          <p:stCondLst>
                                            <p:cond delay="499"/>
                                          </p:stCondLst>
                                        </p:cTn>
                                        <p:tgtEl>
                                          <p:spTgt spid="112"/>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120">
                                            <p:txEl>
                                              <p:pRg st="0" end="0"/>
                                            </p:txEl>
                                          </p:spTgt>
                                        </p:tgtEl>
                                        <p:attrNameLst>
                                          <p:attrName>style.visibility</p:attrName>
                                        </p:attrNameLst>
                                      </p:cBhvr>
                                      <p:to>
                                        <p:strVal val="visible"/>
                                      </p:to>
                                    </p:set>
                                    <p:animEffect transition="in" filter="barn(inVertical)">
                                      <p:cBhvr>
                                        <p:cTn id="31" dur="500"/>
                                        <p:tgtEl>
                                          <p:spTgt spid="120">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120">
                                            <p:txEl>
                                              <p:pRg st="1" end="1"/>
                                            </p:txEl>
                                          </p:spTgt>
                                        </p:tgtEl>
                                        <p:attrNameLst>
                                          <p:attrName>style.visibility</p:attrName>
                                        </p:attrNameLst>
                                      </p:cBhvr>
                                      <p:to>
                                        <p:strVal val="visible"/>
                                      </p:to>
                                    </p:set>
                                    <p:animEffect transition="in" filter="barn(inVertical)">
                                      <p:cBhvr>
                                        <p:cTn id="36" dur="500"/>
                                        <p:tgtEl>
                                          <p:spTgt spid="120">
                                            <p:txEl>
                                              <p:pRg st="1" end="1"/>
                                            </p:txEl>
                                          </p:spTgt>
                                        </p:tgtEl>
                                      </p:cBhvr>
                                    </p:animEffect>
                                  </p:childTnLst>
                                </p:cTn>
                              </p:par>
                              <p:par>
                                <p:cTn id="37" presetID="1" presetClass="exit" presetSubtype="0" fill="hold" grpId="2" nodeType="withEffect">
                                  <p:stCondLst>
                                    <p:cond delay="0"/>
                                  </p:stCondLst>
                                  <p:childTnLst>
                                    <p:set>
                                      <p:cBhvr>
                                        <p:cTn id="38" dur="1" fill="hold">
                                          <p:stCondLst>
                                            <p:cond delay="0"/>
                                          </p:stCondLst>
                                        </p:cTn>
                                        <p:tgtEl>
                                          <p:spTgt spid="80"/>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81"/>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nodeType="clickEffect">
                                  <p:stCondLst>
                                    <p:cond delay="0"/>
                                  </p:stCondLst>
                                  <p:childTnLst>
                                    <p:set>
                                      <p:cBhvr>
                                        <p:cTn id="44" dur="1" fill="hold">
                                          <p:stCondLst>
                                            <p:cond delay="0"/>
                                          </p:stCondLst>
                                        </p:cTn>
                                        <p:tgtEl>
                                          <p:spTgt spid="120">
                                            <p:txEl>
                                              <p:pRg st="2" end="2"/>
                                            </p:txEl>
                                          </p:spTgt>
                                        </p:tgtEl>
                                        <p:attrNameLst>
                                          <p:attrName>style.visibility</p:attrName>
                                        </p:attrNameLst>
                                      </p:cBhvr>
                                      <p:to>
                                        <p:strVal val="visible"/>
                                      </p:to>
                                    </p:set>
                                    <p:animEffect transition="in" filter="barn(inVertical)">
                                      <p:cBhvr>
                                        <p:cTn id="45" dur="500"/>
                                        <p:tgtEl>
                                          <p:spTgt spid="1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0" grpId="1"/>
      <p:bldP spid="80" grpId="2"/>
      <p:bldP spid="81" grpId="0"/>
      <p:bldP spid="81" grpId="1"/>
      <p:bldP spid="81" grpId="2"/>
      <p:bldP spid="112" grpId="0" animBg="1"/>
      <p:bldP spid="1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600" y="984250"/>
            <a:ext cx="3163888"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0" y="3789363"/>
            <a:ext cx="2133600"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descr="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7075" y="4038600"/>
            <a:ext cx="17351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Rectangle 14"/>
          <p:cNvSpPr>
            <a:spLocks noGrp="1" noChangeArrowheads="1"/>
          </p:cNvSpPr>
          <p:nvPr>
            <p:ph type="title"/>
          </p:nvPr>
        </p:nvSpPr>
        <p:spPr>
          <a:xfrm>
            <a:off x="1727200" y="306388"/>
            <a:ext cx="8382000" cy="423862"/>
          </a:xfrm>
        </p:spPr>
        <p:txBody>
          <a:bodyPr>
            <a:normAutofit fontScale="90000"/>
          </a:bodyPr>
          <a:lstStyle/>
          <a:p>
            <a:pPr algn="l" eaLnBrk="1" hangingPunct="1"/>
            <a:r>
              <a:rPr lang="en-US" altLang="vi-VN" sz="2800" smtClean="0">
                <a:solidFill>
                  <a:srgbClr val="FF0000"/>
                </a:solidFill>
              </a:rPr>
              <a:t>Quan sát hình 10.1 để nhận dạng các loại biến trở </a:t>
            </a:r>
          </a:p>
        </p:txBody>
      </p:sp>
      <p:pic>
        <p:nvPicPr>
          <p:cNvPr id="10246" name="Picture 13" descr="12"/>
          <p:cNvPicPr>
            <a:picLocks noGrp="1" noChangeAspect="1" noChangeArrowheads="1"/>
          </p:cNvPicPr>
          <p:nvPr>
            <p:ph type="body" idx="1"/>
          </p:nvPr>
        </p:nvPicPr>
        <p:blipFill>
          <a:blip r:embed="rId5">
            <a:extLst>
              <a:ext uri="{28A0092B-C50C-407E-A947-70E740481C1C}">
                <a14:useLocalDpi xmlns:a14="http://schemas.microsoft.com/office/drawing/2010/main" val="0"/>
              </a:ext>
            </a:extLst>
          </a:blip>
          <a:srcRect l="10799" r="4611"/>
          <a:stretch>
            <a:fillRect/>
          </a:stretch>
        </p:blipFill>
        <p:spPr>
          <a:xfrm>
            <a:off x="10109200" y="4071938"/>
            <a:ext cx="1600200" cy="2335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9513" y="1019175"/>
            <a:ext cx="304323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9513" y="4002088"/>
            <a:ext cx="3043237"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347075" y="1031875"/>
            <a:ext cx="3317323"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992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206"/>
                                        </p:tgtEl>
                                        <p:attrNameLst>
                                          <p:attrName>style.visibility</p:attrName>
                                        </p:attrNameLst>
                                      </p:cBhvr>
                                      <p:to>
                                        <p:strVal val="visible"/>
                                      </p:to>
                                    </p:set>
                                    <p:animEffect transition="in" filter="checkerboard(across)">
                                      <p:cBhvr>
                                        <p:cTn id="7" dur="500"/>
                                        <p:tgtEl>
                                          <p:spTgt spid="82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barn(inVertical)">
                                      <p:cBhvr>
                                        <p:cTn id="12" dur="500"/>
                                        <p:tgtEl>
                                          <p:spTgt spid="8201"/>
                                        </p:tgtEl>
                                      </p:cBhvr>
                                    </p:animEffect>
                                  </p:childTnLst>
                                </p:cTn>
                              </p:par>
                              <p:par>
                                <p:cTn id="13" presetID="16" presetClass="entr" presetSubtype="21" fill="hold" nodeType="with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barn(inVertical)">
                                      <p:cBhvr>
                                        <p:cTn id="15" dur="500"/>
                                        <p:tgtEl>
                                          <p:spTgt spid="10247"/>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8203"/>
                                        </p:tgtEl>
                                        <p:attrNameLst>
                                          <p:attrName>style.visibility</p:attrName>
                                        </p:attrNameLst>
                                      </p:cBhvr>
                                      <p:to>
                                        <p:strVal val="visible"/>
                                      </p:to>
                                    </p:set>
                                    <p:animEffect transition="in" filter="barn(inVertical)">
                                      <p:cBhvr>
                                        <p:cTn id="23" dur="500"/>
                                        <p:tgtEl>
                                          <p:spTgt spid="820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10248"/>
                                        </p:tgtEl>
                                        <p:attrNameLst>
                                          <p:attrName>style.visibility</p:attrName>
                                        </p:attrNameLst>
                                      </p:cBhvr>
                                      <p:to>
                                        <p:strVal val="visible"/>
                                      </p:to>
                                    </p:set>
                                    <p:animEffect transition="in" filter="barn(inVertical)">
                                      <p:cBhvr>
                                        <p:cTn id="28" dur="500"/>
                                        <p:tgtEl>
                                          <p:spTgt spid="10248"/>
                                        </p:tgtEl>
                                      </p:cBhvr>
                                    </p:animEffect>
                                  </p:childTnLst>
                                </p:cTn>
                              </p:par>
                              <p:par>
                                <p:cTn id="29" presetID="16" presetClass="entr" presetSubtype="21" fill="hold" nodeType="withEffect">
                                  <p:stCondLst>
                                    <p:cond delay="0"/>
                                  </p:stCondLst>
                                  <p:childTnLst>
                                    <p:set>
                                      <p:cBhvr>
                                        <p:cTn id="30" dur="1" fill="hold">
                                          <p:stCondLst>
                                            <p:cond delay="0"/>
                                          </p:stCondLst>
                                        </p:cTn>
                                        <p:tgtEl>
                                          <p:spTgt spid="8204"/>
                                        </p:tgtEl>
                                        <p:attrNameLst>
                                          <p:attrName>style.visibility</p:attrName>
                                        </p:attrNameLst>
                                      </p:cBhvr>
                                      <p:to>
                                        <p:strVal val="visible"/>
                                      </p:to>
                                    </p:set>
                                    <p:animEffect transition="in" filter="barn(inVertical)">
                                      <p:cBhvr>
                                        <p:cTn id="31" dur="500"/>
                                        <p:tgtEl>
                                          <p:spTgt spid="8204"/>
                                        </p:tgtEl>
                                      </p:cBhvr>
                                    </p:animEffect>
                                  </p:childTnLst>
                                </p:cTn>
                              </p:par>
                              <p:par>
                                <p:cTn id="32" presetID="16" presetClass="entr" presetSubtype="21" fill="hold" nodeType="withEffect">
                                  <p:stCondLst>
                                    <p:cond delay="0"/>
                                  </p:stCondLst>
                                  <p:childTnLst>
                                    <p:set>
                                      <p:cBhvr>
                                        <p:cTn id="33" dur="1" fill="hold">
                                          <p:stCondLst>
                                            <p:cond delay="0"/>
                                          </p:stCondLst>
                                        </p:cTn>
                                        <p:tgtEl>
                                          <p:spTgt spid="10246"/>
                                        </p:tgtEl>
                                        <p:attrNameLst>
                                          <p:attrName>style.visibility</p:attrName>
                                        </p:attrNameLst>
                                      </p:cBhvr>
                                      <p:to>
                                        <p:strVal val="visible"/>
                                      </p:to>
                                    </p:set>
                                    <p:animEffect transition="in" filter="barn(inVertical)">
                                      <p:cBhvr>
                                        <p:cTn id="34"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1482725" y="53975"/>
            <a:ext cx="9144000" cy="685800"/>
            <a:chOff x="-26" y="34"/>
            <a:chExt cx="5760" cy="432"/>
          </a:xfrm>
        </p:grpSpPr>
        <p:grpSp>
          <p:nvGrpSpPr>
            <p:cNvPr id="11318" name="Group 3"/>
            <p:cNvGrpSpPr>
              <a:grpSpLocks/>
            </p:cNvGrpSpPr>
            <p:nvPr/>
          </p:nvGrpSpPr>
          <p:grpSpPr bwMode="auto">
            <a:xfrm>
              <a:off x="-26" y="34"/>
              <a:ext cx="5760" cy="432"/>
              <a:chOff x="-26" y="34"/>
              <a:chExt cx="5760" cy="432"/>
            </a:xfrm>
          </p:grpSpPr>
          <p:sp>
            <p:nvSpPr>
              <p:cNvPr id="11320" name="Rectangle 4"/>
              <p:cNvSpPr>
                <a:spLocks noChangeArrowheads="1"/>
              </p:cNvSpPr>
              <p:nvPr/>
            </p:nvSpPr>
            <p:spPr bwMode="auto">
              <a:xfrm>
                <a:off x="-26" y="34"/>
                <a:ext cx="5760" cy="432"/>
              </a:xfrm>
              <a:prstGeom prst="rect">
                <a:avLst/>
              </a:prstGeom>
              <a:gradFill rotWithShape="1">
                <a:gsLst>
                  <a:gs pos="0">
                    <a:schemeClr val="bg1"/>
                  </a:gs>
                  <a:gs pos="100000">
                    <a:srgbClr val="3399FF"/>
                  </a:gs>
                </a:gsLst>
                <a:path path="shape">
                  <a:fillToRect l="50000" t="50000" r="50000" b="50000"/>
                </a:path>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2400">
                  <a:latin typeface=".VnTime" panose="020B7200000000000000" pitchFamily="34" charset="0"/>
                </a:endParaRPr>
              </a:p>
            </p:txBody>
          </p:sp>
          <p:sp>
            <p:nvSpPr>
              <p:cNvPr id="11321" name="Text Box 5"/>
              <p:cNvSpPr txBox="1">
                <a:spLocks noChangeArrowheads="1"/>
              </p:cNvSpPr>
              <p:nvPr/>
            </p:nvSpPr>
            <p:spPr bwMode="auto">
              <a:xfrm>
                <a:off x="0" y="63"/>
                <a:ext cx="1056" cy="365"/>
              </a:xfrm>
              <a:prstGeom prst="rect">
                <a:avLst/>
              </a:prstGeom>
              <a:gradFill rotWithShape="1">
                <a:gsLst>
                  <a:gs pos="0">
                    <a:schemeClr val="bg1"/>
                  </a:gs>
                  <a:gs pos="100000">
                    <a:srgbClr val="3399FF"/>
                  </a:gs>
                </a:gsLst>
                <a:path path="shape">
                  <a:fillToRect l="50000" t="50000" r="50000" b="50000"/>
                </a:path>
              </a:gra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28398" dir="3806097" algn="ctr" rotWithShape="0">
                        <a:srgbClr val="FF3300">
                          <a:alpha val="50000"/>
                        </a:srgb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solidFill>
                      <a:srgbClr val="0000FF"/>
                    </a:solidFill>
                    <a:latin typeface="Times New Roman" panose="02020603050405020304" pitchFamily="18" charset="0"/>
                  </a:rPr>
                  <a:t> </a:t>
                </a:r>
                <a:r>
                  <a:rPr lang="en-US" altLang="vi-VN" b="1">
                    <a:solidFill>
                      <a:srgbClr val="0000FF"/>
                    </a:solidFill>
                    <a:latin typeface="Times New Roman" panose="02020603050405020304" pitchFamily="18" charset="0"/>
                    <a:cs typeface="Times New Roman" panose="02020603050405020304" pitchFamily="18" charset="0"/>
                  </a:rPr>
                  <a:t>BÀI 10</a:t>
                </a:r>
                <a:r>
                  <a:rPr lang="en-US" altLang="vi-VN" b="1">
                    <a:solidFill>
                      <a:schemeClr val="accent2"/>
                    </a:solidFill>
                    <a:latin typeface="Times New Roman" panose="02020603050405020304" pitchFamily="18" charset="0"/>
                    <a:cs typeface="Times New Roman" panose="02020603050405020304" pitchFamily="18" charset="0"/>
                  </a:rPr>
                  <a:t> </a:t>
                </a:r>
                <a:endParaRPr lang="en-US" altLang="vi-VN" b="1">
                  <a:solidFill>
                    <a:srgbClr val="0000FF"/>
                  </a:solidFill>
                  <a:latin typeface="Times New Roman" panose="02020603050405020304" pitchFamily="18" charset="0"/>
                  <a:cs typeface="Times New Roman" panose="02020603050405020304" pitchFamily="18" charset="0"/>
                </a:endParaRPr>
              </a:p>
            </p:txBody>
          </p:sp>
        </p:grpSp>
        <p:sp>
          <p:nvSpPr>
            <p:cNvPr id="11319" name="WordArt 6"/>
            <p:cNvSpPr>
              <a:spLocks noChangeArrowheads="1" noChangeShapeType="1" noTextEdit="1"/>
            </p:cNvSpPr>
            <p:nvPr/>
          </p:nvSpPr>
          <p:spPr bwMode="auto">
            <a:xfrm>
              <a:off x="1882" y="95"/>
              <a:ext cx="2571" cy="232"/>
            </a:xfrm>
            <a:prstGeom prst="rect">
              <a:avLst/>
            </a:prstGeom>
          </p:spPr>
          <p:txBody>
            <a:bodyPr wrap="none" fromWordArt="1">
              <a:prstTxWarp prst="textPlain">
                <a:avLst>
                  <a:gd name="adj" fmla="val 50000"/>
                </a:avLst>
              </a:prstTxWarp>
            </a:bodyPr>
            <a:lstStyle/>
            <a:p>
              <a:pPr algn="ctr"/>
              <a:r>
                <a:rPr lang="vi-VN" sz="2400" b="1" kern="10">
                  <a:ln w="9525">
                    <a:solidFill>
                      <a:srgbClr val="000080"/>
                    </a:solidFill>
                    <a:round/>
                    <a:headEnd/>
                    <a:tailEnd/>
                  </a:ln>
                  <a:solidFill>
                    <a:srgbClr val="0000FF"/>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BIẾN TRỞ - ĐIỆN TRỞ DÙNG TRONG KỸ THUẬT</a:t>
              </a:r>
            </a:p>
          </p:txBody>
        </p:sp>
      </p:grpSp>
      <p:sp>
        <p:nvSpPr>
          <p:cNvPr id="11267" name="Text Box 7"/>
          <p:cNvSpPr txBox="1">
            <a:spLocks noChangeArrowheads="1"/>
          </p:cNvSpPr>
          <p:nvPr/>
        </p:nvSpPr>
        <p:spPr bwMode="auto">
          <a:xfrm>
            <a:off x="1482725" y="64135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3333CC"/>
                </a:solidFill>
                <a:latin typeface="Times New Roman" panose="02020603050405020304" pitchFamily="18" charset="0"/>
              </a:rPr>
              <a:t>I. BIẾN TRỞ</a:t>
            </a:r>
          </a:p>
        </p:txBody>
      </p:sp>
      <p:sp>
        <p:nvSpPr>
          <p:cNvPr id="11268" name="Text Box 8"/>
          <p:cNvSpPr txBox="1">
            <a:spLocks noChangeArrowheads="1"/>
          </p:cNvSpPr>
          <p:nvPr/>
        </p:nvSpPr>
        <p:spPr bwMode="auto">
          <a:xfrm>
            <a:off x="1524000" y="1143000"/>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arabicPeriod"/>
            </a:pPr>
            <a:r>
              <a:rPr lang="en-US" altLang="vi-VN" sz="2400" b="1">
                <a:solidFill>
                  <a:srgbClr val="3333CC"/>
                </a:solidFill>
              </a:rPr>
              <a:t>Tìm hiểu cấu tạo của biến trở:</a:t>
            </a:r>
          </a:p>
        </p:txBody>
      </p:sp>
      <p:sp>
        <p:nvSpPr>
          <p:cNvPr id="11269" name="Text Box 16"/>
          <p:cNvSpPr txBox="1">
            <a:spLocks noChangeArrowheads="1"/>
          </p:cNvSpPr>
          <p:nvPr/>
        </p:nvSpPr>
        <p:spPr bwMode="auto">
          <a:xfrm>
            <a:off x="1524000" y="32004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vi-VN" sz="2400">
              <a:latin typeface="Times New Roman" panose="02020603050405020304" pitchFamily="18" charset="0"/>
            </a:endParaRPr>
          </a:p>
        </p:txBody>
      </p:sp>
      <p:sp>
        <p:nvSpPr>
          <p:cNvPr id="18" name="Text Box 8"/>
          <p:cNvSpPr txBox="1">
            <a:spLocks noChangeArrowheads="1"/>
          </p:cNvSpPr>
          <p:nvPr/>
        </p:nvSpPr>
        <p:spPr bwMode="auto">
          <a:xfrm>
            <a:off x="1565275" y="1527175"/>
            <a:ext cx="8991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defRPr/>
            </a:pPr>
            <a:r>
              <a:rPr lang="en-US" sz="2400" b="1" dirty="0" smtClean="0">
                <a:solidFill>
                  <a:srgbClr val="3333CC"/>
                </a:solidFill>
              </a:rPr>
              <a:t>a/ </a:t>
            </a:r>
            <a:r>
              <a:rPr lang="en-US" sz="2400" b="1" dirty="0" err="1" smtClean="0">
                <a:solidFill>
                  <a:srgbClr val="3333CC"/>
                </a:solidFill>
              </a:rPr>
              <a:t>cấu</a:t>
            </a:r>
            <a:r>
              <a:rPr lang="en-US" sz="2400" b="1" dirty="0" smtClean="0">
                <a:solidFill>
                  <a:srgbClr val="3333CC"/>
                </a:solidFill>
              </a:rPr>
              <a:t> </a:t>
            </a:r>
            <a:r>
              <a:rPr lang="en-US" sz="2400" b="1" dirty="0" err="1">
                <a:solidFill>
                  <a:srgbClr val="3333CC"/>
                </a:solidFill>
              </a:rPr>
              <a:t>tạo</a:t>
            </a:r>
            <a:r>
              <a:rPr lang="en-US" sz="2400" b="1" dirty="0">
                <a:solidFill>
                  <a:srgbClr val="3333CC"/>
                </a:solidFill>
              </a:rPr>
              <a:t> </a:t>
            </a:r>
            <a:r>
              <a:rPr lang="en-US" sz="2400" b="1" dirty="0" err="1">
                <a:solidFill>
                  <a:srgbClr val="3333CC"/>
                </a:solidFill>
              </a:rPr>
              <a:t>của</a:t>
            </a:r>
            <a:r>
              <a:rPr lang="en-US" sz="2400" b="1" dirty="0">
                <a:solidFill>
                  <a:srgbClr val="3333CC"/>
                </a:solidFill>
              </a:rPr>
              <a:t> </a:t>
            </a:r>
            <a:r>
              <a:rPr lang="en-US" sz="2400" b="1" dirty="0" err="1">
                <a:solidFill>
                  <a:srgbClr val="3333CC"/>
                </a:solidFill>
              </a:rPr>
              <a:t>biến</a:t>
            </a:r>
            <a:r>
              <a:rPr lang="en-US" sz="2400" b="1" dirty="0">
                <a:solidFill>
                  <a:srgbClr val="3333CC"/>
                </a:solidFill>
              </a:rPr>
              <a:t> </a:t>
            </a:r>
            <a:r>
              <a:rPr lang="en-US" sz="2400" b="1" dirty="0" err="1" smtClean="0">
                <a:solidFill>
                  <a:srgbClr val="3333CC"/>
                </a:solidFill>
              </a:rPr>
              <a:t>trở</a:t>
            </a:r>
            <a:r>
              <a:rPr lang="en-US" sz="2400" b="1" dirty="0" smtClean="0">
                <a:solidFill>
                  <a:srgbClr val="3333CC"/>
                </a:solidFill>
              </a:rPr>
              <a:t> </a:t>
            </a:r>
            <a:r>
              <a:rPr lang="en-US" sz="2400" b="1" dirty="0" err="1" smtClean="0">
                <a:solidFill>
                  <a:srgbClr val="3333CC"/>
                </a:solidFill>
              </a:rPr>
              <a:t>gồm</a:t>
            </a:r>
            <a:r>
              <a:rPr lang="en-US" sz="2400" b="1" dirty="0" smtClean="0">
                <a:solidFill>
                  <a:srgbClr val="3333CC"/>
                </a:solidFill>
              </a:rPr>
              <a:t>:</a:t>
            </a:r>
          </a:p>
          <a:p>
            <a:pPr eaLnBrk="1" hangingPunct="1">
              <a:buFontTx/>
              <a:buChar char="-"/>
              <a:defRPr/>
            </a:pPr>
            <a:r>
              <a:rPr lang="en-US" sz="2400" b="1" dirty="0" err="1" smtClean="0">
                <a:solidFill>
                  <a:srgbClr val="3333CC"/>
                </a:solidFill>
              </a:rPr>
              <a:t>cuộn</a:t>
            </a:r>
            <a:r>
              <a:rPr lang="en-US" sz="2400" b="1" dirty="0" smtClean="0">
                <a:solidFill>
                  <a:srgbClr val="3333CC"/>
                </a:solidFill>
              </a:rPr>
              <a:t> </a:t>
            </a:r>
            <a:r>
              <a:rPr lang="en-US" sz="2400" b="1" dirty="0" err="1" smtClean="0">
                <a:solidFill>
                  <a:srgbClr val="3333CC"/>
                </a:solidFill>
              </a:rPr>
              <a:t>dây</a:t>
            </a:r>
            <a:r>
              <a:rPr lang="en-US" sz="2400" b="1" dirty="0" smtClean="0">
                <a:solidFill>
                  <a:srgbClr val="3333CC"/>
                </a:solidFill>
              </a:rPr>
              <a:t>: </a:t>
            </a:r>
            <a:r>
              <a:rPr lang="en-US" sz="2400" b="1" dirty="0" err="1" smtClean="0">
                <a:solidFill>
                  <a:srgbClr val="3333CC"/>
                </a:solidFill>
              </a:rPr>
              <a:t>có</a:t>
            </a:r>
            <a:r>
              <a:rPr lang="en-US" sz="2400" b="1" dirty="0" smtClean="0">
                <a:solidFill>
                  <a:srgbClr val="3333CC"/>
                </a:solidFill>
              </a:rPr>
              <a:t> </a:t>
            </a:r>
            <a:r>
              <a:rPr lang="en-US" sz="2400" b="1" dirty="0" err="1" smtClean="0">
                <a:solidFill>
                  <a:srgbClr val="3333CC"/>
                </a:solidFill>
              </a:rPr>
              <a:t>điện</a:t>
            </a:r>
            <a:r>
              <a:rPr lang="en-US" sz="2400" b="1" dirty="0" smtClean="0">
                <a:solidFill>
                  <a:srgbClr val="3333CC"/>
                </a:solidFill>
              </a:rPr>
              <a:t> </a:t>
            </a:r>
            <a:r>
              <a:rPr lang="en-US" sz="2400" b="1" dirty="0" err="1" smtClean="0">
                <a:solidFill>
                  <a:srgbClr val="3333CC"/>
                </a:solidFill>
              </a:rPr>
              <a:t>trở</a:t>
            </a:r>
            <a:r>
              <a:rPr lang="en-US" sz="2400" b="1" dirty="0" smtClean="0">
                <a:solidFill>
                  <a:srgbClr val="3333CC"/>
                </a:solidFill>
              </a:rPr>
              <a:t> </a:t>
            </a:r>
            <a:r>
              <a:rPr lang="en-US" sz="2400" b="1" dirty="0" err="1" smtClean="0">
                <a:solidFill>
                  <a:srgbClr val="3333CC"/>
                </a:solidFill>
              </a:rPr>
              <a:t>suất</a:t>
            </a:r>
            <a:r>
              <a:rPr lang="en-US" sz="2400" b="1" dirty="0" smtClean="0">
                <a:solidFill>
                  <a:srgbClr val="3333CC"/>
                </a:solidFill>
              </a:rPr>
              <a:t> </a:t>
            </a:r>
            <a:r>
              <a:rPr lang="en-US" sz="2400" b="1" dirty="0" err="1" smtClean="0">
                <a:solidFill>
                  <a:srgbClr val="3333CC"/>
                </a:solidFill>
              </a:rPr>
              <a:t>lớn</a:t>
            </a:r>
            <a:endParaRPr lang="en-US" sz="2400" b="1" dirty="0" smtClean="0">
              <a:solidFill>
                <a:srgbClr val="3333CC"/>
              </a:solidFill>
            </a:endParaRPr>
          </a:p>
          <a:p>
            <a:pPr eaLnBrk="1" hangingPunct="1">
              <a:buFontTx/>
              <a:buChar char="-"/>
              <a:defRPr/>
            </a:pPr>
            <a:r>
              <a:rPr lang="en-US" sz="2400" b="1" dirty="0" smtClean="0">
                <a:solidFill>
                  <a:srgbClr val="3333CC"/>
                </a:solidFill>
              </a:rPr>
              <a:t>Con </a:t>
            </a:r>
            <a:r>
              <a:rPr lang="en-US" sz="2400" b="1" dirty="0" err="1" smtClean="0">
                <a:solidFill>
                  <a:srgbClr val="3333CC"/>
                </a:solidFill>
              </a:rPr>
              <a:t>chạy</a:t>
            </a:r>
            <a:r>
              <a:rPr lang="en-US" sz="2400" b="1" dirty="0" smtClean="0">
                <a:solidFill>
                  <a:srgbClr val="3333CC"/>
                </a:solidFill>
              </a:rPr>
              <a:t> C</a:t>
            </a:r>
            <a:endParaRPr lang="en-US" sz="2400" b="1" dirty="0">
              <a:solidFill>
                <a:srgbClr val="3333CC"/>
              </a:solidFill>
            </a:endParaRPr>
          </a:p>
        </p:txBody>
      </p:sp>
      <p:sp>
        <p:nvSpPr>
          <p:cNvPr id="19" name="Text Box 8"/>
          <p:cNvSpPr txBox="1">
            <a:spLocks noChangeArrowheads="1"/>
          </p:cNvSpPr>
          <p:nvPr/>
        </p:nvSpPr>
        <p:spPr bwMode="auto">
          <a:xfrm>
            <a:off x="1539875" y="3162300"/>
            <a:ext cx="94138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b="1">
                <a:solidFill>
                  <a:srgbClr val="3333CC"/>
                </a:solidFill>
              </a:rPr>
              <a:t>c/ Các loại biến trở: biến trở con chạy, biến trở tay quay, biến trở than …</a:t>
            </a:r>
          </a:p>
          <a:p>
            <a:pPr eaLnBrk="1" hangingPunct="1">
              <a:spcBef>
                <a:spcPct val="0"/>
              </a:spcBef>
              <a:buFontTx/>
              <a:buNone/>
            </a:pPr>
            <a:endParaRPr lang="en-US" altLang="vi-VN" sz="2400" b="1">
              <a:solidFill>
                <a:srgbClr val="3333CC"/>
              </a:solidFill>
            </a:endParaRPr>
          </a:p>
        </p:txBody>
      </p:sp>
      <p:sp>
        <p:nvSpPr>
          <p:cNvPr id="20" name="Text Box 8"/>
          <p:cNvSpPr txBox="1">
            <a:spLocks noChangeArrowheads="1"/>
          </p:cNvSpPr>
          <p:nvPr/>
        </p:nvSpPr>
        <p:spPr bwMode="auto">
          <a:xfrm>
            <a:off x="1511300" y="3917950"/>
            <a:ext cx="94138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b="1">
                <a:solidFill>
                  <a:srgbClr val="3333CC"/>
                </a:solidFill>
              </a:rPr>
              <a:t>d/ Kí hiệu của biến trở trên sơ đồ mạch điện:</a:t>
            </a:r>
          </a:p>
        </p:txBody>
      </p:sp>
      <p:grpSp>
        <p:nvGrpSpPr>
          <p:cNvPr id="4" name="Nhóm 3"/>
          <p:cNvGrpSpPr>
            <a:grpSpLocks/>
          </p:cNvGrpSpPr>
          <p:nvPr/>
        </p:nvGrpSpPr>
        <p:grpSpPr bwMode="auto">
          <a:xfrm>
            <a:off x="1590675" y="4422775"/>
            <a:ext cx="1609725" cy="1201738"/>
            <a:chOff x="1677193" y="4496129"/>
            <a:chExt cx="1609876" cy="1201615"/>
          </a:xfrm>
        </p:grpSpPr>
        <p:sp>
          <p:nvSpPr>
            <p:cNvPr id="11313" name="Rectangle 99"/>
            <p:cNvSpPr>
              <a:spLocks noChangeArrowheads="1"/>
            </p:cNvSpPr>
            <p:nvPr/>
          </p:nvSpPr>
          <p:spPr bwMode="auto">
            <a:xfrm>
              <a:off x="2245385" y="4821444"/>
              <a:ext cx="649362" cy="325315"/>
            </a:xfrm>
            <a:prstGeom prst="rect">
              <a:avLst/>
            </a:prstGeom>
            <a:solidFill>
              <a:srgbClr val="3399FF"/>
            </a:solidFill>
            <a:ln w="2857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1314" name="Line 100"/>
            <p:cNvSpPr>
              <a:spLocks noChangeShapeType="1"/>
            </p:cNvSpPr>
            <p:nvPr/>
          </p:nvSpPr>
          <p:spPr bwMode="auto">
            <a:xfrm>
              <a:off x="1677193" y="4985567"/>
              <a:ext cx="568192" cy="0"/>
            </a:xfrm>
            <a:prstGeom prst="line">
              <a:avLst/>
            </a:prstGeom>
            <a:noFill/>
            <a:ln w="2857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15" name="Line 101"/>
            <p:cNvSpPr>
              <a:spLocks noChangeShapeType="1"/>
            </p:cNvSpPr>
            <p:nvPr/>
          </p:nvSpPr>
          <p:spPr bwMode="auto">
            <a:xfrm>
              <a:off x="2570065" y="4496129"/>
              <a:ext cx="0" cy="325315"/>
            </a:xfrm>
            <a:prstGeom prst="line">
              <a:avLst/>
            </a:prstGeom>
            <a:noFill/>
            <a:ln w="28575">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16" name="Line 102"/>
            <p:cNvSpPr>
              <a:spLocks noChangeShapeType="1"/>
            </p:cNvSpPr>
            <p:nvPr/>
          </p:nvSpPr>
          <p:spPr bwMode="auto">
            <a:xfrm>
              <a:off x="2556537" y="4496129"/>
              <a:ext cx="730532" cy="0"/>
            </a:xfrm>
            <a:prstGeom prst="line">
              <a:avLst/>
            </a:prstGeom>
            <a:noFill/>
            <a:ln w="2857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17" name="Text Box 103"/>
            <p:cNvSpPr txBox="1">
              <a:spLocks noChangeArrowheads="1"/>
            </p:cNvSpPr>
            <p:nvPr/>
          </p:nvSpPr>
          <p:spPr bwMode="auto">
            <a:xfrm>
              <a:off x="2245385" y="5234682"/>
              <a:ext cx="568192" cy="46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a:solidFill>
                    <a:srgbClr val="0000FF"/>
                  </a:solidFill>
                  <a:latin typeface="Times New Roman" panose="02020603050405020304" pitchFamily="18" charset="0"/>
                </a:rPr>
                <a:t>a</a:t>
              </a:r>
            </a:p>
          </p:txBody>
        </p:sp>
      </p:grpSp>
      <p:grpSp>
        <p:nvGrpSpPr>
          <p:cNvPr id="5" name="Nhóm 4"/>
          <p:cNvGrpSpPr>
            <a:grpSpLocks/>
          </p:cNvGrpSpPr>
          <p:nvPr/>
        </p:nvGrpSpPr>
        <p:grpSpPr bwMode="auto">
          <a:xfrm>
            <a:off x="3716338" y="4359275"/>
            <a:ext cx="2016125" cy="1171575"/>
            <a:chOff x="3787619" y="4384759"/>
            <a:chExt cx="2015726" cy="1172309"/>
          </a:xfrm>
        </p:grpSpPr>
        <p:sp>
          <p:nvSpPr>
            <p:cNvPr id="11300" name="Line 104"/>
            <p:cNvSpPr>
              <a:spLocks noChangeShapeType="1"/>
            </p:cNvSpPr>
            <p:nvPr/>
          </p:nvSpPr>
          <p:spPr bwMode="auto">
            <a:xfrm>
              <a:off x="3787619" y="5038321"/>
              <a:ext cx="487021" cy="0"/>
            </a:xfrm>
            <a:prstGeom prst="line">
              <a:avLst/>
            </a:prstGeom>
            <a:noFill/>
            <a:ln w="2857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1" name="Line 105"/>
            <p:cNvSpPr>
              <a:spLocks noChangeShapeType="1"/>
            </p:cNvSpPr>
            <p:nvPr/>
          </p:nvSpPr>
          <p:spPr bwMode="auto">
            <a:xfrm flipV="1">
              <a:off x="4274640" y="4713006"/>
              <a:ext cx="162340" cy="325315"/>
            </a:xfrm>
            <a:prstGeom prst="line">
              <a:avLst/>
            </a:prstGeom>
            <a:noFill/>
            <a:ln w="2857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2" name="Line 106"/>
            <p:cNvSpPr>
              <a:spLocks noChangeShapeType="1"/>
            </p:cNvSpPr>
            <p:nvPr/>
          </p:nvSpPr>
          <p:spPr bwMode="auto">
            <a:xfrm flipV="1">
              <a:off x="4518151" y="4713006"/>
              <a:ext cx="162340" cy="325315"/>
            </a:xfrm>
            <a:prstGeom prst="line">
              <a:avLst/>
            </a:prstGeom>
            <a:noFill/>
            <a:ln w="2857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3" name="Line 107"/>
            <p:cNvSpPr>
              <a:spLocks noChangeShapeType="1"/>
            </p:cNvSpPr>
            <p:nvPr/>
          </p:nvSpPr>
          <p:spPr bwMode="auto">
            <a:xfrm flipV="1">
              <a:off x="4761661" y="4713006"/>
              <a:ext cx="162340" cy="325315"/>
            </a:xfrm>
            <a:prstGeom prst="line">
              <a:avLst/>
            </a:prstGeom>
            <a:noFill/>
            <a:ln w="2857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4" name="Line 108"/>
            <p:cNvSpPr>
              <a:spLocks noChangeShapeType="1"/>
            </p:cNvSpPr>
            <p:nvPr/>
          </p:nvSpPr>
          <p:spPr bwMode="auto">
            <a:xfrm flipV="1">
              <a:off x="5005172" y="4713006"/>
              <a:ext cx="162340" cy="325315"/>
            </a:xfrm>
            <a:prstGeom prst="line">
              <a:avLst/>
            </a:prstGeom>
            <a:noFill/>
            <a:ln w="2857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5" name="Line 109"/>
            <p:cNvSpPr>
              <a:spLocks noChangeShapeType="1"/>
            </p:cNvSpPr>
            <p:nvPr/>
          </p:nvSpPr>
          <p:spPr bwMode="auto">
            <a:xfrm>
              <a:off x="4436980" y="4713006"/>
              <a:ext cx="81170" cy="325315"/>
            </a:xfrm>
            <a:prstGeom prst="line">
              <a:avLst/>
            </a:prstGeom>
            <a:noFill/>
            <a:ln w="2857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6" name="Line 110"/>
            <p:cNvSpPr>
              <a:spLocks noChangeShapeType="1"/>
            </p:cNvSpPr>
            <p:nvPr/>
          </p:nvSpPr>
          <p:spPr bwMode="auto">
            <a:xfrm>
              <a:off x="4680491" y="4713006"/>
              <a:ext cx="81170" cy="325315"/>
            </a:xfrm>
            <a:prstGeom prst="line">
              <a:avLst/>
            </a:prstGeom>
            <a:noFill/>
            <a:ln w="2857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7" name="Line 111"/>
            <p:cNvSpPr>
              <a:spLocks noChangeShapeType="1"/>
            </p:cNvSpPr>
            <p:nvPr/>
          </p:nvSpPr>
          <p:spPr bwMode="auto">
            <a:xfrm>
              <a:off x="4924002" y="4713006"/>
              <a:ext cx="81170" cy="325315"/>
            </a:xfrm>
            <a:prstGeom prst="line">
              <a:avLst/>
            </a:prstGeom>
            <a:noFill/>
            <a:ln w="2857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8" name="Line 112"/>
            <p:cNvSpPr>
              <a:spLocks noChangeShapeType="1"/>
            </p:cNvSpPr>
            <p:nvPr/>
          </p:nvSpPr>
          <p:spPr bwMode="auto">
            <a:xfrm>
              <a:off x="5167512" y="4713006"/>
              <a:ext cx="81170" cy="325315"/>
            </a:xfrm>
            <a:prstGeom prst="line">
              <a:avLst/>
            </a:prstGeom>
            <a:noFill/>
            <a:ln w="2857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9" name="Line 113"/>
            <p:cNvSpPr>
              <a:spLocks noChangeShapeType="1"/>
            </p:cNvSpPr>
            <p:nvPr/>
          </p:nvSpPr>
          <p:spPr bwMode="auto">
            <a:xfrm flipV="1">
              <a:off x="5248682" y="4874198"/>
              <a:ext cx="81170" cy="164123"/>
            </a:xfrm>
            <a:prstGeom prst="line">
              <a:avLst/>
            </a:prstGeom>
            <a:noFill/>
            <a:ln w="2857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10" name="Line 114"/>
            <p:cNvSpPr>
              <a:spLocks noChangeShapeType="1"/>
            </p:cNvSpPr>
            <p:nvPr/>
          </p:nvSpPr>
          <p:spPr bwMode="auto">
            <a:xfrm>
              <a:off x="4924002" y="4384759"/>
              <a:ext cx="0" cy="328246"/>
            </a:xfrm>
            <a:prstGeom prst="line">
              <a:avLst/>
            </a:prstGeom>
            <a:noFill/>
            <a:ln w="28575">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11" name="Line 115"/>
            <p:cNvSpPr>
              <a:spLocks noChangeShapeType="1"/>
            </p:cNvSpPr>
            <p:nvPr/>
          </p:nvSpPr>
          <p:spPr bwMode="auto">
            <a:xfrm>
              <a:off x="4910473" y="4384759"/>
              <a:ext cx="892872" cy="0"/>
            </a:xfrm>
            <a:prstGeom prst="line">
              <a:avLst/>
            </a:prstGeom>
            <a:noFill/>
            <a:ln w="2857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12" name="Text Box 116"/>
            <p:cNvSpPr txBox="1">
              <a:spLocks noChangeArrowheads="1"/>
            </p:cNvSpPr>
            <p:nvPr/>
          </p:nvSpPr>
          <p:spPr bwMode="auto">
            <a:xfrm>
              <a:off x="4355810" y="5094006"/>
              <a:ext cx="568192" cy="46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a:solidFill>
                    <a:srgbClr val="0000FF"/>
                  </a:solidFill>
                  <a:latin typeface="Times New Roman" panose="02020603050405020304" pitchFamily="18" charset="0"/>
                </a:rPr>
                <a:t>b</a:t>
              </a:r>
            </a:p>
          </p:txBody>
        </p:sp>
      </p:grpSp>
      <p:grpSp>
        <p:nvGrpSpPr>
          <p:cNvPr id="6" name="Nhóm 5"/>
          <p:cNvGrpSpPr>
            <a:grpSpLocks/>
          </p:cNvGrpSpPr>
          <p:nvPr/>
        </p:nvGrpSpPr>
        <p:grpSpPr bwMode="auto">
          <a:xfrm>
            <a:off x="6254750" y="4378325"/>
            <a:ext cx="1947863" cy="1284288"/>
            <a:chOff x="5979214" y="4414067"/>
            <a:chExt cx="1948086" cy="1283677"/>
          </a:xfrm>
        </p:grpSpPr>
        <p:sp>
          <p:nvSpPr>
            <p:cNvPr id="11293" name="Rectangle 117"/>
            <p:cNvSpPr>
              <a:spLocks noChangeArrowheads="1"/>
            </p:cNvSpPr>
            <p:nvPr/>
          </p:nvSpPr>
          <p:spPr bwMode="auto">
            <a:xfrm>
              <a:off x="6628576" y="4768690"/>
              <a:ext cx="649362" cy="325315"/>
            </a:xfrm>
            <a:prstGeom prst="rect">
              <a:avLst/>
            </a:prstGeom>
            <a:solidFill>
              <a:srgbClr val="3399FF"/>
            </a:solidFill>
            <a:ln w="2857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1294" name="Line 118"/>
            <p:cNvSpPr>
              <a:spLocks noChangeShapeType="1"/>
            </p:cNvSpPr>
            <p:nvPr/>
          </p:nvSpPr>
          <p:spPr bwMode="auto">
            <a:xfrm>
              <a:off x="5979214" y="4929882"/>
              <a:ext cx="649362" cy="0"/>
            </a:xfrm>
            <a:prstGeom prst="line">
              <a:avLst/>
            </a:prstGeom>
            <a:noFill/>
            <a:ln w="2857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95" name="Line 119"/>
            <p:cNvSpPr>
              <a:spLocks noChangeShapeType="1"/>
            </p:cNvSpPr>
            <p:nvPr/>
          </p:nvSpPr>
          <p:spPr bwMode="auto">
            <a:xfrm>
              <a:off x="7277938" y="4929882"/>
              <a:ext cx="649362" cy="0"/>
            </a:xfrm>
            <a:prstGeom prst="line">
              <a:avLst/>
            </a:prstGeom>
            <a:noFill/>
            <a:ln w="2857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96" name="Line 120"/>
            <p:cNvSpPr>
              <a:spLocks noChangeShapeType="1"/>
            </p:cNvSpPr>
            <p:nvPr/>
          </p:nvSpPr>
          <p:spPr bwMode="auto">
            <a:xfrm>
              <a:off x="6966785" y="4414067"/>
              <a:ext cx="0" cy="325315"/>
            </a:xfrm>
            <a:prstGeom prst="line">
              <a:avLst/>
            </a:prstGeom>
            <a:noFill/>
            <a:ln w="28575">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97" name="Line 121"/>
            <p:cNvSpPr>
              <a:spLocks noChangeShapeType="1"/>
            </p:cNvSpPr>
            <p:nvPr/>
          </p:nvSpPr>
          <p:spPr bwMode="auto">
            <a:xfrm>
              <a:off x="6953257" y="4414067"/>
              <a:ext cx="649362" cy="0"/>
            </a:xfrm>
            <a:prstGeom prst="line">
              <a:avLst/>
            </a:prstGeom>
            <a:noFill/>
            <a:ln w="2857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98" name="Line 122"/>
            <p:cNvSpPr>
              <a:spLocks noChangeShapeType="1"/>
            </p:cNvSpPr>
            <p:nvPr/>
          </p:nvSpPr>
          <p:spPr bwMode="auto">
            <a:xfrm>
              <a:off x="7589090" y="4440444"/>
              <a:ext cx="0" cy="489438"/>
            </a:xfrm>
            <a:prstGeom prst="line">
              <a:avLst/>
            </a:prstGeom>
            <a:noFill/>
            <a:ln w="2857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99" name="Text Box 123"/>
            <p:cNvSpPr txBox="1">
              <a:spLocks noChangeArrowheads="1"/>
            </p:cNvSpPr>
            <p:nvPr/>
          </p:nvSpPr>
          <p:spPr bwMode="auto">
            <a:xfrm>
              <a:off x="6628576" y="5234682"/>
              <a:ext cx="568192" cy="46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a:solidFill>
                    <a:srgbClr val="0000FF"/>
                  </a:solidFill>
                  <a:latin typeface="Times New Roman" panose="02020603050405020304" pitchFamily="18" charset="0"/>
                </a:rPr>
                <a:t>c</a:t>
              </a:r>
            </a:p>
          </p:txBody>
        </p:sp>
      </p:grpSp>
      <p:grpSp>
        <p:nvGrpSpPr>
          <p:cNvPr id="7" name="Nhóm 6"/>
          <p:cNvGrpSpPr>
            <a:grpSpLocks/>
          </p:cNvGrpSpPr>
          <p:nvPr/>
        </p:nvGrpSpPr>
        <p:grpSpPr bwMode="auto">
          <a:xfrm>
            <a:off x="8550275" y="4289425"/>
            <a:ext cx="1947863" cy="1447800"/>
            <a:chOff x="8414321" y="4249944"/>
            <a:chExt cx="1948085" cy="1447800"/>
          </a:xfrm>
        </p:grpSpPr>
        <p:sp>
          <p:nvSpPr>
            <p:cNvPr id="11288" name="Rectangle 124"/>
            <p:cNvSpPr>
              <a:spLocks noChangeArrowheads="1"/>
            </p:cNvSpPr>
            <p:nvPr/>
          </p:nvSpPr>
          <p:spPr bwMode="auto">
            <a:xfrm>
              <a:off x="9063683" y="4713006"/>
              <a:ext cx="649362" cy="325315"/>
            </a:xfrm>
            <a:prstGeom prst="rect">
              <a:avLst/>
            </a:prstGeom>
            <a:solidFill>
              <a:srgbClr val="3399FF"/>
            </a:solidFill>
            <a:ln w="2857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1289" name="Line 125"/>
            <p:cNvSpPr>
              <a:spLocks noChangeShapeType="1"/>
            </p:cNvSpPr>
            <p:nvPr/>
          </p:nvSpPr>
          <p:spPr bwMode="auto">
            <a:xfrm>
              <a:off x="8414321" y="4877129"/>
              <a:ext cx="649362" cy="0"/>
            </a:xfrm>
            <a:prstGeom prst="line">
              <a:avLst/>
            </a:prstGeom>
            <a:noFill/>
            <a:ln w="2857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90" name="Line 126"/>
            <p:cNvSpPr>
              <a:spLocks noChangeShapeType="1"/>
            </p:cNvSpPr>
            <p:nvPr/>
          </p:nvSpPr>
          <p:spPr bwMode="auto">
            <a:xfrm>
              <a:off x="9713044" y="4877129"/>
              <a:ext cx="649362" cy="0"/>
            </a:xfrm>
            <a:prstGeom prst="line">
              <a:avLst/>
            </a:prstGeom>
            <a:noFill/>
            <a:ln w="2857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91" name="Line 127"/>
            <p:cNvSpPr>
              <a:spLocks noChangeShapeType="1"/>
            </p:cNvSpPr>
            <p:nvPr/>
          </p:nvSpPr>
          <p:spPr bwMode="auto">
            <a:xfrm flipV="1">
              <a:off x="9090739" y="4249944"/>
              <a:ext cx="649362" cy="1143000"/>
            </a:xfrm>
            <a:prstGeom prst="line">
              <a:avLst/>
            </a:prstGeom>
            <a:noFill/>
            <a:ln w="28575">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92" name="Text Box 128"/>
            <p:cNvSpPr txBox="1">
              <a:spLocks noChangeArrowheads="1"/>
            </p:cNvSpPr>
            <p:nvPr/>
          </p:nvSpPr>
          <p:spPr bwMode="auto">
            <a:xfrm>
              <a:off x="9063683" y="5234682"/>
              <a:ext cx="568192" cy="46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a:solidFill>
                    <a:srgbClr val="0000FF"/>
                  </a:solidFill>
                  <a:latin typeface="Times New Roman" panose="02020603050405020304" pitchFamily="18" charset="0"/>
                </a:rPr>
                <a:t>d</a:t>
              </a:r>
            </a:p>
          </p:txBody>
        </p:sp>
      </p:grpSp>
      <p:sp>
        <p:nvSpPr>
          <p:cNvPr id="11277" name="Text Box 8"/>
          <p:cNvSpPr txBox="1">
            <a:spLocks noChangeArrowheads="1"/>
          </p:cNvSpPr>
          <p:nvPr/>
        </p:nvSpPr>
        <p:spPr bwMode="auto">
          <a:xfrm>
            <a:off x="1555750" y="2700338"/>
            <a:ext cx="94138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b="1">
                <a:solidFill>
                  <a:srgbClr val="3333CC"/>
                </a:solidFill>
              </a:rPr>
              <a:t>b/ biến trở được mác nối tiếp vào mạch điện</a:t>
            </a:r>
          </a:p>
        </p:txBody>
      </p:sp>
      <p:sp>
        <p:nvSpPr>
          <p:cNvPr id="52" name="Text Box 92"/>
          <p:cNvSpPr txBox="1">
            <a:spLocks noChangeArrowheads="1"/>
          </p:cNvSpPr>
          <p:nvPr/>
        </p:nvSpPr>
        <p:spPr bwMode="auto">
          <a:xfrm>
            <a:off x="1511300" y="5584825"/>
            <a:ext cx="4994275" cy="830263"/>
          </a:xfrm>
          <a:prstGeom prst="rect">
            <a:avLst/>
          </a:prstGeom>
          <a:noFill/>
          <a:ln w="9525">
            <a:noFill/>
            <a:miter lim="800000"/>
            <a:headEnd/>
            <a:tailEnd/>
          </a:ln>
        </p:spPr>
        <p:txBody>
          <a:bodyPr>
            <a:spAutoFit/>
          </a:bodyPr>
          <a:lstStyle/>
          <a:p>
            <a:pPr eaLnBrk="1" hangingPunct="1">
              <a:spcBef>
                <a:spcPct val="50000"/>
              </a:spcBef>
              <a:defRPr/>
            </a:pPr>
            <a:r>
              <a:rPr lang="en-US" sz="2400" b="1" u="sng" dirty="0">
                <a:solidFill>
                  <a:srgbClr val="FF0000"/>
                </a:solidFill>
                <a:latin typeface="+mj-lt"/>
              </a:rPr>
              <a:t>C4:</a:t>
            </a:r>
            <a:r>
              <a:rPr lang="en-US" sz="2400" b="1" dirty="0">
                <a:latin typeface="+mj-lt"/>
              </a:rPr>
              <a:t> </a:t>
            </a:r>
            <a:r>
              <a:rPr lang="en-US" sz="2400" b="1" dirty="0" err="1">
                <a:latin typeface="+mj-lt"/>
              </a:rPr>
              <a:t>Hãy</a:t>
            </a:r>
            <a:r>
              <a:rPr lang="en-US" sz="2400" b="1" dirty="0">
                <a:latin typeface="+mj-lt"/>
              </a:rPr>
              <a:t> </a:t>
            </a:r>
            <a:r>
              <a:rPr lang="en-US" sz="2400" b="1" dirty="0" err="1">
                <a:latin typeface="+mj-lt"/>
              </a:rPr>
              <a:t>mô</a:t>
            </a:r>
            <a:r>
              <a:rPr lang="en-US" sz="2400" b="1" dirty="0">
                <a:latin typeface="+mj-lt"/>
              </a:rPr>
              <a:t> </a:t>
            </a:r>
            <a:r>
              <a:rPr lang="en-US" sz="2400" b="1" dirty="0" err="1">
                <a:latin typeface="+mj-lt"/>
              </a:rPr>
              <a:t>tả</a:t>
            </a:r>
            <a:r>
              <a:rPr lang="en-US" sz="2400" b="1" dirty="0">
                <a:latin typeface="+mj-lt"/>
              </a:rPr>
              <a:t> </a:t>
            </a:r>
            <a:r>
              <a:rPr lang="en-US" sz="2400" b="1" dirty="0" err="1">
                <a:latin typeface="+mj-lt"/>
              </a:rPr>
              <a:t>hoạt</a:t>
            </a:r>
            <a:r>
              <a:rPr lang="en-US" sz="2400" b="1" dirty="0">
                <a:latin typeface="+mj-lt"/>
              </a:rPr>
              <a:t> </a:t>
            </a:r>
            <a:r>
              <a:rPr lang="en-US" sz="2400" b="1" dirty="0" err="1">
                <a:latin typeface="+mj-lt"/>
              </a:rPr>
              <a:t>động</a:t>
            </a:r>
            <a:r>
              <a:rPr lang="en-US" sz="2400" b="1" dirty="0">
                <a:latin typeface="+mj-lt"/>
              </a:rPr>
              <a:t> </a:t>
            </a:r>
            <a:r>
              <a:rPr lang="en-US" sz="2400" b="1" dirty="0" err="1">
                <a:latin typeface="+mj-lt"/>
              </a:rPr>
              <a:t>của</a:t>
            </a:r>
            <a:r>
              <a:rPr lang="en-US" sz="2400" b="1" dirty="0">
                <a:latin typeface="+mj-lt"/>
              </a:rPr>
              <a:t> </a:t>
            </a:r>
            <a:r>
              <a:rPr lang="en-US" sz="2400" b="1" dirty="0" err="1">
                <a:latin typeface="+mj-lt"/>
              </a:rPr>
              <a:t>biến</a:t>
            </a:r>
            <a:r>
              <a:rPr lang="en-US" sz="2400" b="1" dirty="0">
                <a:latin typeface="+mj-lt"/>
              </a:rPr>
              <a:t> </a:t>
            </a:r>
            <a:r>
              <a:rPr lang="en-US" sz="2400" b="1" dirty="0" err="1">
                <a:latin typeface="+mj-lt"/>
              </a:rPr>
              <a:t>trở</a:t>
            </a:r>
            <a:r>
              <a:rPr lang="en-US" sz="2400" b="1" dirty="0">
                <a:latin typeface="+mj-lt"/>
              </a:rPr>
              <a:t> </a:t>
            </a:r>
            <a:r>
              <a:rPr lang="en-US" sz="2400" b="1" dirty="0" err="1">
                <a:latin typeface="+mj-lt"/>
              </a:rPr>
              <a:t>có</a:t>
            </a:r>
            <a:r>
              <a:rPr lang="en-US" sz="2400" b="1" dirty="0">
                <a:latin typeface="+mj-lt"/>
              </a:rPr>
              <a:t> </a:t>
            </a:r>
            <a:r>
              <a:rPr lang="en-US" sz="2400" b="1" dirty="0" err="1">
                <a:latin typeface="+mj-lt"/>
              </a:rPr>
              <a:t>kí</a:t>
            </a:r>
            <a:r>
              <a:rPr lang="en-US" sz="2400" b="1" dirty="0">
                <a:latin typeface="+mj-lt"/>
              </a:rPr>
              <a:t> </a:t>
            </a:r>
            <a:r>
              <a:rPr lang="en-US" sz="2400" b="1" dirty="0" err="1">
                <a:latin typeface="+mj-lt"/>
              </a:rPr>
              <a:t>hiệu</a:t>
            </a:r>
            <a:r>
              <a:rPr lang="en-US" sz="2400" b="1" dirty="0">
                <a:latin typeface="+mj-lt"/>
              </a:rPr>
              <a:t> </a:t>
            </a:r>
            <a:r>
              <a:rPr lang="en-US" sz="2400" b="1" dirty="0" err="1">
                <a:latin typeface="+mj-lt"/>
              </a:rPr>
              <a:t>sơ</a:t>
            </a:r>
            <a:r>
              <a:rPr lang="en-US" sz="2400" b="1" dirty="0">
                <a:latin typeface="+mj-lt"/>
              </a:rPr>
              <a:t> </a:t>
            </a:r>
            <a:r>
              <a:rPr lang="en-US" sz="2400" b="1" dirty="0" err="1">
                <a:latin typeface="+mj-lt"/>
              </a:rPr>
              <a:t>đồ</a:t>
            </a:r>
            <a:r>
              <a:rPr lang="en-US" sz="2400" b="1" dirty="0">
                <a:latin typeface="+mj-lt"/>
              </a:rPr>
              <a:t> a, b, c. </a:t>
            </a:r>
            <a:endParaRPr lang="en-US" sz="2400" b="1" i="1" dirty="0">
              <a:latin typeface="+mj-lt"/>
            </a:endParaRPr>
          </a:p>
        </p:txBody>
      </p:sp>
      <p:grpSp>
        <p:nvGrpSpPr>
          <p:cNvPr id="53" name="Group 7"/>
          <p:cNvGrpSpPr>
            <a:grpSpLocks/>
          </p:cNvGrpSpPr>
          <p:nvPr/>
        </p:nvGrpSpPr>
        <p:grpSpPr bwMode="auto">
          <a:xfrm>
            <a:off x="6400800" y="6172200"/>
            <a:ext cx="2971800" cy="228600"/>
            <a:chOff x="288" y="3024"/>
            <a:chExt cx="2400" cy="144"/>
          </a:xfrm>
        </p:grpSpPr>
        <p:sp>
          <p:nvSpPr>
            <p:cNvPr id="54" name="Rectangle 8"/>
            <p:cNvSpPr>
              <a:spLocks noChangeArrowheads="1"/>
            </p:cNvSpPr>
            <p:nvPr/>
          </p:nvSpPr>
          <p:spPr bwMode="auto">
            <a:xfrm>
              <a:off x="1152" y="3024"/>
              <a:ext cx="1536" cy="144"/>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pPr eaLnBrk="1" hangingPunct="1">
                <a:defRPr/>
              </a:pPr>
              <a:endParaRPr lang="vi-VN"/>
            </a:p>
          </p:txBody>
        </p:sp>
        <p:sp>
          <p:nvSpPr>
            <p:cNvPr id="55" name="Line 9"/>
            <p:cNvSpPr>
              <a:spLocks noChangeShapeType="1"/>
            </p:cNvSpPr>
            <p:nvPr/>
          </p:nvSpPr>
          <p:spPr bwMode="auto">
            <a:xfrm>
              <a:off x="288" y="3100"/>
              <a:ext cx="864"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eaLnBrk="1" hangingPunct="1">
                <a:defRPr/>
              </a:pPr>
              <a:endParaRPr lang="vi-VN"/>
            </a:p>
          </p:txBody>
        </p:sp>
      </p:grpSp>
      <p:sp>
        <p:nvSpPr>
          <p:cNvPr id="58" name="Line 10"/>
          <p:cNvSpPr>
            <a:spLocks noChangeShapeType="1"/>
          </p:cNvSpPr>
          <p:nvPr/>
        </p:nvSpPr>
        <p:spPr bwMode="auto">
          <a:xfrm>
            <a:off x="9372600" y="6262688"/>
            <a:ext cx="2133600"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eaLnBrk="1" hangingPunct="1">
              <a:defRPr/>
            </a:pPr>
            <a:endParaRPr lang="vi-VN"/>
          </a:p>
        </p:txBody>
      </p:sp>
      <p:grpSp>
        <p:nvGrpSpPr>
          <p:cNvPr id="59" name="Group 12"/>
          <p:cNvGrpSpPr>
            <a:grpSpLocks/>
          </p:cNvGrpSpPr>
          <p:nvPr/>
        </p:nvGrpSpPr>
        <p:grpSpPr bwMode="auto">
          <a:xfrm>
            <a:off x="7467600" y="5867400"/>
            <a:ext cx="1828800" cy="317500"/>
            <a:chOff x="1872" y="2832"/>
            <a:chExt cx="864" cy="192"/>
          </a:xfrm>
        </p:grpSpPr>
        <p:sp>
          <p:nvSpPr>
            <p:cNvPr id="60" name="Line 13"/>
            <p:cNvSpPr>
              <a:spLocks noChangeShapeType="1"/>
            </p:cNvSpPr>
            <p:nvPr/>
          </p:nvSpPr>
          <p:spPr bwMode="auto">
            <a:xfrm>
              <a:off x="1872" y="2832"/>
              <a:ext cx="0" cy="19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eaLnBrk="1" hangingPunct="1">
                <a:defRPr/>
              </a:pPr>
              <a:endParaRPr lang="vi-VN"/>
            </a:p>
          </p:txBody>
        </p:sp>
        <p:sp>
          <p:nvSpPr>
            <p:cNvPr id="61" name="Line 14"/>
            <p:cNvSpPr>
              <a:spLocks noChangeShapeType="1"/>
            </p:cNvSpPr>
            <p:nvPr/>
          </p:nvSpPr>
          <p:spPr bwMode="auto">
            <a:xfrm>
              <a:off x="1872" y="2832"/>
              <a:ext cx="864"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eaLnBrk="1" hangingPunct="1">
                <a:defRPr/>
              </a:pPr>
              <a:endParaRPr lang="vi-VN"/>
            </a:p>
          </p:txBody>
        </p:sp>
      </p:grpSp>
      <p:sp>
        <p:nvSpPr>
          <p:cNvPr id="62" name="Line 17"/>
          <p:cNvSpPr>
            <a:spLocks noChangeShapeType="1"/>
          </p:cNvSpPr>
          <p:nvPr/>
        </p:nvSpPr>
        <p:spPr bwMode="auto">
          <a:xfrm>
            <a:off x="11077575" y="5867400"/>
            <a:ext cx="0" cy="38100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eaLnBrk="1" hangingPunct="1">
              <a:defRPr/>
            </a:pPr>
            <a:endParaRPr lang="vi-VN"/>
          </a:p>
        </p:txBody>
      </p:sp>
      <p:cxnSp>
        <p:nvCxnSpPr>
          <p:cNvPr id="63" name="Straight Connector 136"/>
          <p:cNvCxnSpPr/>
          <p:nvPr/>
        </p:nvCxnSpPr>
        <p:spPr bwMode="auto">
          <a:xfrm>
            <a:off x="9248775" y="5867400"/>
            <a:ext cx="1825625" cy="158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90099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blinds(horizontal)">
                                      <p:cBhvr>
                                        <p:cTn id="35" dur="500"/>
                                        <p:tgtEl>
                                          <p:spTgt spid="5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blinds(horizontal)">
                                      <p:cBhvr>
                                        <p:cTn id="40" dur="500"/>
                                        <p:tgtEl>
                                          <p:spTgt spid="63"/>
                                        </p:tgtEl>
                                      </p:cBhvr>
                                    </p:animEffect>
                                  </p:childTnLst>
                                </p:cTn>
                              </p:par>
                              <p:par>
                                <p:cTn id="41" presetID="3" presetClass="entr" presetSubtype="10"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blinds(horizontal)">
                                      <p:cBhvr>
                                        <p:cTn id="43" dur="500"/>
                                        <p:tgtEl>
                                          <p:spTgt spid="59"/>
                                        </p:tgtEl>
                                      </p:cBhvr>
                                    </p:animEffect>
                                  </p:childTnLst>
                                </p:cTn>
                              </p:par>
                              <p:par>
                                <p:cTn id="44" presetID="3" presetClass="entr" presetSubtype="10" fill="hold"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blinds(horizontal)">
                                      <p:cBhvr>
                                        <p:cTn id="46" dur="500"/>
                                        <p:tgtEl>
                                          <p:spTgt spid="62"/>
                                        </p:tgtEl>
                                      </p:cBhvr>
                                    </p:animEffect>
                                  </p:childTnLst>
                                </p:cTn>
                              </p:par>
                              <p:par>
                                <p:cTn id="47" presetID="3" presetClass="entr" presetSubtype="1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blinds(horizontal)">
                                      <p:cBhvr>
                                        <p:cTn id="49" dur="500"/>
                                        <p:tgtEl>
                                          <p:spTgt spid="58"/>
                                        </p:tgtEl>
                                      </p:cBhvr>
                                    </p:animEffect>
                                  </p:childTnLst>
                                </p:cTn>
                              </p:par>
                              <p:par>
                                <p:cTn id="50" presetID="3" presetClass="entr" presetSubtype="1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blinds(horizontal)">
                                      <p:cBhvr>
                                        <p:cTn id="52" dur="500"/>
                                        <p:tgtEl>
                                          <p:spTgt spid="53"/>
                                        </p:tgtEl>
                                      </p:cBhvr>
                                    </p:animEffect>
                                  </p:childTnLst>
                                </p:cTn>
                              </p:par>
                            </p:childTnLst>
                          </p:cTn>
                        </p:par>
                        <p:par>
                          <p:cTn id="53" fill="hold" nodeType="withGroup">
                            <p:stCondLst>
                              <p:cond delay="500"/>
                            </p:stCondLst>
                            <p:childTnLst>
                              <p:par>
                                <p:cTn id="54" presetID="63" presetClass="path" presetSubtype="0" repeatCount="indefinite" accel="50000" decel="50000" fill="hold" nodeType="afterEffect">
                                  <p:stCondLst>
                                    <p:cond delay="0"/>
                                  </p:stCondLst>
                                  <p:endCondLst>
                                    <p:cond evt="onNext" delay="0">
                                      <p:tgtEl>
                                        <p:sldTgt/>
                                      </p:tgtEl>
                                    </p:cond>
                                  </p:endCondLst>
                                  <p:childTnLst>
                                    <p:animMotion origin="layout" path="M 1.11022E-16 -0.00023 L 0.14167 -0.00115 " pathEditMode="relative" rAng="0" ptsTypes="AA">
                                      <p:cBhvr>
                                        <p:cTn id="55" dur="5000" fill="hold"/>
                                        <p:tgtEl>
                                          <p:spTgt spid="59"/>
                                        </p:tgtEl>
                                        <p:attrNameLst>
                                          <p:attrName>ppt_x</p:attrName>
                                          <p:attrName>ppt_y</p:attrName>
                                        </p:attrNameLst>
                                      </p:cBhvr>
                                      <p:rCtr x="7083"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47"/>
          <p:cNvSpPr txBox="1">
            <a:spLocks noChangeArrowheads="1"/>
          </p:cNvSpPr>
          <p:nvPr/>
        </p:nvSpPr>
        <p:spPr bwMode="auto">
          <a:xfrm>
            <a:off x="1066800" y="227013"/>
            <a:ext cx="10287000" cy="830262"/>
          </a:xfrm>
          <a:prstGeom prst="rect">
            <a:avLst/>
          </a:prstGeom>
          <a:noFill/>
          <a:ln w="9525">
            <a:noFill/>
            <a:miter lim="800000"/>
            <a:headEnd/>
            <a:tailEnd/>
          </a:ln>
        </p:spPr>
        <p:txBody>
          <a:bodyPr>
            <a:spAutoFit/>
          </a:bodyPr>
          <a:lstStyle/>
          <a:p>
            <a:pPr eaLnBrk="1" hangingPunct="1">
              <a:spcBef>
                <a:spcPct val="50000"/>
              </a:spcBef>
              <a:defRPr/>
            </a:pPr>
            <a:r>
              <a:rPr lang="en-US" sz="2400" b="1" u="sng" dirty="0">
                <a:solidFill>
                  <a:srgbClr val="FF0000"/>
                </a:solidFill>
                <a:latin typeface="+mj-lt"/>
              </a:rPr>
              <a:t>C6</a:t>
            </a:r>
            <a:r>
              <a:rPr lang="en-US" sz="2400" dirty="0">
                <a:latin typeface="+mj-lt"/>
              </a:rPr>
              <a:t>: </a:t>
            </a:r>
            <a:r>
              <a:rPr lang="en-US" sz="2400" dirty="0" err="1">
                <a:latin typeface="+mj-lt"/>
              </a:rPr>
              <a:t>Quan</a:t>
            </a:r>
            <a:r>
              <a:rPr lang="en-US" sz="2400" dirty="0">
                <a:latin typeface="+mj-lt"/>
              </a:rPr>
              <a:t> </a:t>
            </a:r>
            <a:r>
              <a:rPr lang="en-US" sz="2400" dirty="0" err="1">
                <a:latin typeface="+mj-lt"/>
              </a:rPr>
              <a:t>sát</a:t>
            </a:r>
            <a:r>
              <a:rPr lang="en-US" sz="2400" dirty="0">
                <a:latin typeface="+mj-lt"/>
              </a:rPr>
              <a:t> </a:t>
            </a:r>
            <a:r>
              <a:rPr lang="en-US" sz="2400" dirty="0" err="1">
                <a:latin typeface="+mj-lt"/>
              </a:rPr>
              <a:t>biến</a:t>
            </a:r>
            <a:r>
              <a:rPr lang="en-US" sz="2400" dirty="0">
                <a:latin typeface="+mj-lt"/>
              </a:rPr>
              <a:t> </a:t>
            </a:r>
            <a:r>
              <a:rPr lang="en-US" sz="2400" dirty="0" err="1">
                <a:latin typeface="+mj-lt"/>
              </a:rPr>
              <a:t>trở</a:t>
            </a:r>
            <a:r>
              <a:rPr lang="en-US" sz="2400" dirty="0">
                <a:latin typeface="+mj-lt"/>
              </a:rPr>
              <a:t>, </a:t>
            </a:r>
            <a:r>
              <a:rPr lang="en-US" sz="2400" dirty="0" err="1">
                <a:latin typeface="+mj-lt"/>
              </a:rPr>
              <a:t>cho</a:t>
            </a:r>
            <a:r>
              <a:rPr lang="en-US" sz="2400" dirty="0">
                <a:latin typeface="+mj-lt"/>
              </a:rPr>
              <a:t> </a:t>
            </a:r>
            <a:r>
              <a:rPr lang="en-US" sz="2400" dirty="0" err="1">
                <a:latin typeface="+mj-lt"/>
              </a:rPr>
              <a:t>biết</a:t>
            </a:r>
            <a:r>
              <a:rPr lang="en-US" sz="2400" dirty="0">
                <a:latin typeface="+mj-lt"/>
              </a:rPr>
              <a:t> </a:t>
            </a:r>
            <a:r>
              <a:rPr lang="en-US" sz="2400" dirty="0" err="1">
                <a:latin typeface="+mj-lt"/>
              </a:rPr>
              <a:t>số</a:t>
            </a:r>
            <a:r>
              <a:rPr lang="en-US" sz="2400" dirty="0">
                <a:latin typeface="+mj-lt"/>
              </a:rPr>
              <a:t> </a:t>
            </a:r>
            <a:r>
              <a:rPr lang="en-US" sz="2400" dirty="0" err="1">
                <a:latin typeface="+mj-lt"/>
              </a:rPr>
              <a:t>ghi</a:t>
            </a:r>
            <a:r>
              <a:rPr lang="en-US" sz="2400" dirty="0">
                <a:latin typeface="+mj-lt"/>
              </a:rPr>
              <a:t> </a:t>
            </a:r>
            <a:r>
              <a:rPr lang="en-US" sz="2400" dirty="0" err="1">
                <a:latin typeface="+mj-lt"/>
              </a:rPr>
              <a:t>trên</a:t>
            </a:r>
            <a:r>
              <a:rPr lang="en-US" sz="2400" dirty="0">
                <a:latin typeface="+mj-lt"/>
              </a:rPr>
              <a:t> </a:t>
            </a:r>
            <a:r>
              <a:rPr lang="en-US" sz="2400" dirty="0" err="1">
                <a:latin typeface="+mj-lt"/>
              </a:rPr>
              <a:t>biến</a:t>
            </a:r>
            <a:r>
              <a:rPr lang="en-US" sz="2400" dirty="0">
                <a:latin typeface="+mj-lt"/>
              </a:rPr>
              <a:t> </a:t>
            </a:r>
            <a:r>
              <a:rPr lang="en-US" sz="2400" dirty="0" err="1">
                <a:latin typeface="+mj-lt"/>
              </a:rPr>
              <a:t>trở</a:t>
            </a:r>
            <a:r>
              <a:rPr lang="en-US" sz="2400" dirty="0">
                <a:latin typeface="+mj-lt"/>
              </a:rPr>
              <a:t> </a:t>
            </a:r>
            <a:r>
              <a:rPr lang="en-US" sz="2400" dirty="0" err="1">
                <a:latin typeface="+mj-lt"/>
              </a:rPr>
              <a:t>và</a:t>
            </a:r>
            <a:r>
              <a:rPr lang="en-US" sz="2400" dirty="0">
                <a:latin typeface="+mj-lt"/>
              </a:rPr>
              <a:t> </a:t>
            </a:r>
            <a:r>
              <a:rPr lang="en-US" sz="2400" dirty="0" err="1">
                <a:latin typeface="+mj-lt"/>
              </a:rPr>
              <a:t>giải</a:t>
            </a:r>
            <a:r>
              <a:rPr lang="en-US" sz="2400" dirty="0">
                <a:latin typeface="+mj-lt"/>
              </a:rPr>
              <a:t> </a:t>
            </a:r>
            <a:r>
              <a:rPr lang="en-US" sz="2400" dirty="0" err="1">
                <a:latin typeface="+mj-lt"/>
              </a:rPr>
              <a:t>thích</a:t>
            </a:r>
            <a:r>
              <a:rPr lang="en-US" sz="2400" dirty="0">
                <a:latin typeface="+mj-lt"/>
              </a:rPr>
              <a:t> ý </a:t>
            </a:r>
            <a:r>
              <a:rPr lang="en-US" sz="2400" dirty="0" err="1">
                <a:latin typeface="+mj-lt"/>
              </a:rPr>
              <a:t>nghĩa</a:t>
            </a:r>
            <a:r>
              <a:rPr lang="en-US" sz="2400" dirty="0">
                <a:latin typeface="+mj-lt"/>
              </a:rPr>
              <a:t> con </a:t>
            </a:r>
            <a:r>
              <a:rPr lang="en-US" sz="2400" dirty="0" err="1">
                <a:latin typeface="+mj-lt"/>
              </a:rPr>
              <a:t>số</a:t>
            </a:r>
            <a:r>
              <a:rPr lang="en-US" sz="2400" dirty="0">
                <a:latin typeface="+mj-lt"/>
              </a:rPr>
              <a:t> </a:t>
            </a:r>
            <a:r>
              <a:rPr lang="en-US" sz="2400" dirty="0" err="1">
                <a:latin typeface="+mj-lt"/>
              </a:rPr>
              <a:t>đó</a:t>
            </a:r>
            <a:r>
              <a:rPr lang="en-US" sz="2400" dirty="0">
                <a:latin typeface="+mj-lt"/>
              </a:rPr>
              <a:t>?</a:t>
            </a:r>
          </a:p>
        </p:txBody>
      </p:sp>
      <p:sp>
        <p:nvSpPr>
          <p:cNvPr id="21" name="Text Box 62"/>
          <p:cNvSpPr txBox="1">
            <a:spLocks noChangeArrowheads="1"/>
          </p:cNvSpPr>
          <p:nvPr/>
        </p:nvSpPr>
        <p:spPr bwMode="auto">
          <a:xfrm>
            <a:off x="2274888" y="5183188"/>
            <a:ext cx="9067800" cy="1200150"/>
          </a:xfrm>
          <a:prstGeom prst="rect">
            <a:avLst/>
          </a:prstGeom>
          <a:noFill/>
          <a:ln w="9525">
            <a:noFill/>
            <a:miter lim="800000"/>
            <a:headEnd/>
            <a:tailEnd/>
          </a:ln>
        </p:spPr>
        <p:txBody>
          <a:bodyPr>
            <a:spAutoFit/>
          </a:bodyPr>
          <a:lstStyle/>
          <a:p>
            <a:pPr eaLnBrk="1" hangingPunct="1">
              <a:spcBef>
                <a:spcPts val="0"/>
              </a:spcBef>
              <a:defRPr/>
            </a:pPr>
            <a:r>
              <a:rPr lang="en-US" sz="2400" b="1" dirty="0">
                <a:solidFill>
                  <a:srgbClr val="0000FF"/>
                </a:solidFill>
                <a:latin typeface="+mj-lt"/>
              </a:rPr>
              <a:t>20 </a:t>
            </a:r>
            <a:r>
              <a:rPr lang="en-US" sz="2400" b="1" dirty="0">
                <a:solidFill>
                  <a:srgbClr val="0000FF"/>
                </a:solidFill>
                <a:latin typeface="+mj-lt"/>
                <a:cs typeface="Times New Roman" pitchFamily="18" charset="0"/>
              </a:rPr>
              <a:t>Ω</a:t>
            </a:r>
            <a:r>
              <a:rPr lang="en-US" sz="2400" b="1" dirty="0">
                <a:solidFill>
                  <a:srgbClr val="0000FF"/>
                </a:solidFill>
                <a:latin typeface="+mj-lt"/>
              </a:rPr>
              <a:t> -2A  </a:t>
            </a:r>
            <a:r>
              <a:rPr lang="en-US" sz="2400" b="1" dirty="0" err="1">
                <a:solidFill>
                  <a:srgbClr val="0000FF"/>
                </a:solidFill>
                <a:latin typeface="+mj-lt"/>
              </a:rPr>
              <a:t>có</a:t>
            </a:r>
            <a:r>
              <a:rPr lang="en-US" sz="2400" b="1" dirty="0">
                <a:solidFill>
                  <a:srgbClr val="0000FF"/>
                </a:solidFill>
                <a:latin typeface="+mj-lt"/>
              </a:rPr>
              <a:t> </a:t>
            </a:r>
            <a:r>
              <a:rPr lang="en-US" sz="2400" b="1" dirty="0" err="1">
                <a:solidFill>
                  <a:srgbClr val="0000FF"/>
                </a:solidFill>
                <a:latin typeface="+mj-lt"/>
              </a:rPr>
              <a:t>nghĩa</a:t>
            </a:r>
            <a:r>
              <a:rPr lang="en-US" sz="2400" b="1" dirty="0">
                <a:solidFill>
                  <a:srgbClr val="0000FF"/>
                </a:solidFill>
                <a:latin typeface="+mj-lt"/>
              </a:rPr>
              <a:t> </a:t>
            </a:r>
            <a:r>
              <a:rPr lang="en-US" sz="2400" b="1" dirty="0" err="1">
                <a:solidFill>
                  <a:srgbClr val="0000FF"/>
                </a:solidFill>
                <a:latin typeface="+mj-lt"/>
              </a:rPr>
              <a:t>là</a:t>
            </a:r>
            <a:r>
              <a:rPr lang="en-US" sz="2400" b="1" dirty="0">
                <a:solidFill>
                  <a:srgbClr val="0000FF"/>
                </a:solidFill>
                <a:latin typeface="+mj-lt"/>
              </a:rPr>
              <a:t>:</a:t>
            </a:r>
          </a:p>
          <a:p>
            <a:pPr marL="342900" indent="-342900" eaLnBrk="1" hangingPunct="1">
              <a:spcBef>
                <a:spcPts val="0"/>
              </a:spcBef>
              <a:buFont typeface="Arial" panose="020B0604020202020204" pitchFamily="34" charset="0"/>
              <a:buChar char="•"/>
              <a:defRPr/>
            </a:pPr>
            <a:r>
              <a:rPr lang="en-US" sz="2400" b="1" dirty="0">
                <a:solidFill>
                  <a:srgbClr val="0000FF"/>
                </a:solidFill>
                <a:latin typeface="+mj-lt"/>
              </a:rPr>
              <a:t> </a:t>
            </a:r>
            <a:r>
              <a:rPr lang="en-US" sz="2400" b="1" dirty="0" err="1">
                <a:solidFill>
                  <a:srgbClr val="002060"/>
                </a:solidFill>
                <a:latin typeface="+mj-lt"/>
              </a:rPr>
              <a:t>điện</a:t>
            </a:r>
            <a:r>
              <a:rPr lang="en-US" sz="2400" b="1" dirty="0">
                <a:solidFill>
                  <a:srgbClr val="002060"/>
                </a:solidFill>
                <a:latin typeface="+mj-lt"/>
              </a:rPr>
              <a:t> </a:t>
            </a:r>
            <a:r>
              <a:rPr lang="en-US" sz="2400" b="1" dirty="0" err="1">
                <a:solidFill>
                  <a:srgbClr val="002060"/>
                </a:solidFill>
                <a:latin typeface="+mj-lt"/>
              </a:rPr>
              <a:t>trở</a:t>
            </a:r>
            <a:r>
              <a:rPr lang="en-US" sz="2400" b="1" dirty="0">
                <a:solidFill>
                  <a:srgbClr val="002060"/>
                </a:solidFill>
                <a:latin typeface="+mj-lt"/>
              </a:rPr>
              <a:t> </a:t>
            </a:r>
            <a:r>
              <a:rPr lang="en-US" sz="2400" b="1" dirty="0" err="1">
                <a:solidFill>
                  <a:srgbClr val="002060"/>
                </a:solidFill>
                <a:latin typeface="+mj-lt"/>
              </a:rPr>
              <a:t>lớn</a:t>
            </a:r>
            <a:r>
              <a:rPr lang="en-US" sz="2400" b="1" dirty="0">
                <a:solidFill>
                  <a:srgbClr val="002060"/>
                </a:solidFill>
                <a:latin typeface="+mj-lt"/>
              </a:rPr>
              <a:t> </a:t>
            </a:r>
            <a:r>
              <a:rPr lang="en-US" sz="2400" b="1" dirty="0" err="1">
                <a:solidFill>
                  <a:srgbClr val="002060"/>
                </a:solidFill>
                <a:latin typeface="+mj-lt"/>
              </a:rPr>
              <a:t>nhất</a:t>
            </a:r>
            <a:r>
              <a:rPr lang="en-US" sz="2400" b="1" dirty="0">
                <a:solidFill>
                  <a:srgbClr val="002060"/>
                </a:solidFill>
                <a:latin typeface="+mj-lt"/>
              </a:rPr>
              <a:t> </a:t>
            </a:r>
            <a:r>
              <a:rPr lang="en-US" sz="2400" b="1" dirty="0" err="1">
                <a:solidFill>
                  <a:srgbClr val="002060"/>
                </a:solidFill>
                <a:latin typeface="+mj-lt"/>
              </a:rPr>
              <a:t>của</a:t>
            </a:r>
            <a:r>
              <a:rPr lang="en-US" sz="2400" b="1" dirty="0">
                <a:solidFill>
                  <a:srgbClr val="002060"/>
                </a:solidFill>
                <a:latin typeface="+mj-lt"/>
              </a:rPr>
              <a:t> </a:t>
            </a:r>
            <a:r>
              <a:rPr lang="en-US" sz="2400" b="1" dirty="0" err="1">
                <a:solidFill>
                  <a:srgbClr val="002060"/>
                </a:solidFill>
                <a:latin typeface="+mj-lt"/>
              </a:rPr>
              <a:t>biến</a:t>
            </a:r>
            <a:r>
              <a:rPr lang="en-US" sz="2400" b="1" dirty="0">
                <a:solidFill>
                  <a:srgbClr val="002060"/>
                </a:solidFill>
                <a:latin typeface="+mj-lt"/>
              </a:rPr>
              <a:t> </a:t>
            </a:r>
            <a:r>
              <a:rPr lang="en-US" sz="2400" b="1" dirty="0" err="1">
                <a:solidFill>
                  <a:srgbClr val="002060"/>
                </a:solidFill>
                <a:latin typeface="+mj-lt"/>
              </a:rPr>
              <a:t>trở</a:t>
            </a:r>
            <a:r>
              <a:rPr lang="en-US" sz="2400" b="1" dirty="0">
                <a:solidFill>
                  <a:srgbClr val="002060"/>
                </a:solidFill>
                <a:latin typeface="+mj-lt"/>
              </a:rPr>
              <a:t> </a:t>
            </a:r>
            <a:r>
              <a:rPr lang="en-US" sz="2400" b="1" dirty="0" err="1">
                <a:solidFill>
                  <a:srgbClr val="002060"/>
                </a:solidFill>
                <a:latin typeface="+mj-lt"/>
              </a:rPr>
              <a:t>là</a:t>
            </a:r>
            <a:r>
              <a:rPr lang="en-US" sz="2400" b="1" dirty="0">
                <a:solidFill>
                  <a:srgbClr val="002060"/>
                </a:solidFill>
                <a:latin typeface="+mj-lt"/>
              </a:rPr>
              <a:t> 20 </a:t>
            </a:r>
            <a:r>
              <a:rPr lang="en-US" sz="2400" b="1" dirty="0">
                <a:solidFill>
                  <a:srgbClr val="002060"/>
                </a:solidFill>
                <a:latin typeface="+mj-lt"/>
                <a:cs typeface="Times New Roman" pitchFamily="18" charset="0"/>
              </a:rPr>
              <a:t>Ω</a:t>
            </a:r>
            <a:r>
              <a:rPr lang="en-US" sz="2400" b="1" dirty="0">
                <a:solidFill>
                  <a:srgbClr val="002060"/>
                </a:solidFill>
                <a:latin typeface="+mj-lt"/>
              </a:rPr>
              <a:t>, </a:t>
            </a:r>
          </a:p>
          <a:p>
            <a:pPr marL="342900" indent="-342900" eaLnBrk="1" hangingPunct="1">
              <a:spcBef>
                <a:spcPts val="0"/>
              </a:spcBef>
              <a:buFont typeface="Arial" panose="020B0604020202020204" pitchFamily="34" charset="0"/>
              <a:buChar char="•"/>
              <a:defRPr/>
            </a:pPr>
            <a:r>
              <a:rPr lang="en-US" sz="2400" b="1" dirty="0" err="1">
                <a:solidFill>
                  <a:srgbClr val="990033"/>
                </a:solidFill>
                <a:latin typeface="+mj-lt"/>
              </a:rPr>
              <a:t>cường</a:t>
            </a:r>
            <a:r>
              <a:rPr lang="en-US" sz="2400" b="1" dirty="0">
                <a:solidFill>
                  <a:srgbClr val="990033"/>
                </a:solidFill>
                <a:latin typeface="+mj-lt"/>
              </a:rPr>
              <a:t> </a:t>
            </a:r>
            <a:r>
              <a:rPr lang="en-US" sz="2400" b="1" dirty="0" err="1">
                <a:solidFill>
                  <a:srgbClr val="990033"/>
                </a:solidFill>
                <a:latin typeface="+mj-lt"/>
              </a:rPr>
              <a:t>độ</a:t>
            </a:r>
            <a:r>
              <a:rPr lang="en-US" sz="2400" b="1" dirty="0">
                <a:solidFill>
                  <a:srgbClr val="990033"/>
                </a:solidFill>
                <a:latin typeface="+mj-lt"/>
              </a:rPr>
              <a:t> </a:t>
            </a:r>
            <a:r>
              <a:rPr lang="en-US" sz="2400" b="1" dirty="0" err="1">
                <a:solidFill>
                  <a:srgbClr val="990033"/>
                </a:solidFill>
                <a:latin typeface="+mj-lt"/>
              </a:rPr>
              <a:t>dòng</a:t>
            </a:r>
            <a:r>
              <a:rPr lang="en-US" sz="2400" b="1" dirty="0">
                <a:solidFill>
                  <a:srgbClr val="990033"/>
                </a:solidFill>
                <a:latin typeface="+mj-lt"/>
              </a:rPr>
              <a:t> </a:t>
            </a:r>
            <a:r>
              <a:rPr lang="en-US" sz="2400" b="1" dirty="0" err="1">
                <a:solidFill>
                  <a:srgbClr val="990033"/>
                </a:solidFill>
                <a:latin typeface="+mj-lt"/>
              </a:rPr>
              <a:t>điện</a:t>
            </a:r>
            <a:r>
              <a:rPr lang="en-US" sz="2400" b="1" dirty="0">
                <a:solidFill>
                  <a:srgbClr val="990033"/>
                </a:solidFill>
                <a:latin typeface="+mj-lt"/>
              </a:rPr>
              <a:t> </a:t>
            </a:r>
            <a:r>
              <a:rPr lang="en-US" sz="2400" b="1" dirty="0" err="1">
                <a:solidFill>
                  <a:srgbClr val="990033"/>
                </a:solidFill>
                <a:latin typeface="+mj-lt"/>
              </a:rPr>
              <a:t>tối</a:t>
            </a:r>
            <a:r>
              <a:rPr lang="en-US" sz="2400" b="1" dirty="0">
                <a:solidFill>
                  <a:srgbClr val="990033"/>
                </a:solidFill>
                <a:latin typeface="+mj-lt"/>
              </a:rPr>
              <a:t> </a:t>
            </a:r>
            <a:r>
              <a:rPr lang="en-US" sz="2400" b="1" dirty="0" err="1">
                <a:solidFill>
                  <a:srgbClr val="990033"/>
                </a:solidFill>
                <a:latin typeface="+mj-lt"/>
              </a:rPr>
              <a:t>đa</a:t>
            </a:r>
            <a:r>
              <a:rPr lang="en-US" sz="2400" b="1" dirty="0">
                <a:solidFill>
                  <a:srgbClr val="990033"/>
                </a:solidFill>
                <a:latin typeface="+mj-lt"/>
              </a:rPr>
              <a:t> qua </a:t>
            </a:r>
            <a:r>
              <a:rPr lang="en-US" sz="2400" b="1" dirty="0" err="1">
                <a:solidFill>
                  <a:srgbClr val="990033"/>
                </a:solidFill>
                <a:latin typeface="+mj-lt"/>
              </a:rPr>
              <a:t>biến</a:t>
            </a:r>
            <a:r>
              <a:rPr lang="en-US" sz="2400" b="1" dirty="0">
                <a:solidFill>
                  <a:srgbClr val="990033"/>
                </a:solidFill>
                <a:latin typeface="+mj-lt"/>
              </a:rPr>
              <a:t> </a:t>
            </a:r>
            <a:r>
              <a:rPr lang="en-US" sz="2400" b="1" dirty="0" err="1">
                <a:solidFill>
                  <a:srgbClr val="990033"/>
                </a:solidFill>
                <a:latin typeface="+mj-lt"/>
              </a:rPr>
              <a:t>trở</a:t>
            </a:r>
            <a:r>
              <a:rPr lang="en-US" sz="2400" b="1" dirty="0">
                <a:solidFill>
                  <a:srgbClr val="990033"/>
                </a:solidFill>
                <a:latin typeface="+mj-lt"/>
              </a:rPr>
              <a:t> </a:t>
            </a:r>
            <a:r>
              <a:rPr lang="en-US" sz="2400" b="1" dirty="0" err="1">
                <a:solidFill>
                  <a:srgbClr val="990033"/>
                </a:solidFill>
                <a:latin typeface="+mj-lt"/>
              </a:rPr>
              <a:t>là</a:t>
            </a:r>
            <a:r>
              <a:rPr lang="en-US" sz="2400" b="1" dirty="0">
                <a:solidFill>
                  <a:srgbClr val="990033"/>
                </a:solidFill>
                <a:latin typeface="+mj-lt"/>
              </a:rPr>
              <a:t> 2A.</a:t>
            </a:r>
          </a:p>
        </p:txBody>
      </p:sp>
      <p:pic>
        <p:nvPicPr>
          <p:cNvPr id="22"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2188"/>
            <a:ext cx="9525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279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barn(inVertical)">
                                      <p:cBhvr>
                                        <p:cTn id="18" dur="500"/>
                                        <p:tgtEl>
                                          <p:spTgt spid="2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Effect transition="in" filter="barn(inVertical)">
                                      <p:cBhvr>
                                        <p:cTn id="23" dur="500"/>
                                        <p:tgtEl>
                                          <p:spTgt spid="2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21">
                                            <p:txEl>
                                              <p:pRg st="2" end="2"/>
                                            </p:txEl>
                                          </p:spTgt>
                                        </p:tgtEl>
                                        <p:attrNameLst>
                                          <p:attrName>style.visibility</p:attrName>
                                        </p:attrNameLst>
                                      </p:cBhvr>
                                      <p:to>
                                        <p:strVal val="visible"/>
                                      </p:to>
                                    </p:set>
                                    <p:animEffect transition="in" filter="barn(inVertical)">
                                      <p:cBhvr>
                                        <p:cTn id="28"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1524000" y="0"/>
            <a:ext cx="9144000" cy="685800"/>
            <a:chOff x="0" y="0"/>
            <a:chExt cx="5760" cy="432"/>
          </a:xfrm>
        </p:grpSpPr>
        <p:grpSp>
          <p:nvGrpSpPr>
            <p:cNvPr id="13341" name="Group 3"/>
            <p:cNvGrpSpPr>
              <a:grpSpLocks/>
            </p:cNvGrpSpPr>
            <p:nvPr/>
          </p:nvGrpSpPr>
          <p:grpSpPr bwMode="auto">
            <a:xfrm>
              <a:off x="0" y="0"/>
              <a:ext cx="5760" cy="432"/>
              <a:chOff x="0" y="0"/>
              <a:chExt cx="5760" cy="432"/>
            </a:xfrm>
          </p:grpSpPr>
          <p:sp>
            <p:nvSpPr>
              <p:cNvPr id="13343" name="Rectangle 4"/>
              <p:cNvSpPr>
                <a:spLocks noChangeArrowheads="1"/>
              </p:cNvSpPr>
              <p:nvPr/>
            </p:nvSpPr>
            <p:spPr bwMode="auto">
              <a:xfrm>
                <a:off x="0" y="0"/>
                <a:ext cx="5760" cy="432"/>
              </a:xfrm>
              <a:prstGeom prst="rect">
                <a:avLst/>
              </a:prstGeom>
              <a:gradFill rotWithShape="1">
                <a:gsLst>
                  <a:gs pos="0">
                    <a:schemeClr val="bg1"/>
                  </a:gs>
                  <a:gs pos="100000">
                    <a:srgbClr val="3399FF"/>
                  </a:gs>
                </a:gsLst>
                <a:path path="shape">
                  <a:fillToRect l="50000" t="50000" r="50000" b="50000"/>
                </a:path>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2400">
                  <a:latin typeface=".VnTime" panose="020B7200000000000000" pitchFamily="34" charset="0"/>
                </a:endParaRPr>
              </a:p>
            </p:txBody>
          </p:sp>
          <p:sp>
            <p:nvSpPr>
              <p:cNvPr id="13344" name="Text Box 5"/>
              <p:cNvSpPr txBox="1">
                <a:spLocks noChangeArrowheads="1"/>
              </p:cNvSpPr>
              <p:nvPr/>
            </p:nvSpPr>
            <p:spPr bwMode="auto">
              <a:xfrm>
                <a:off x="0" y="40"/>
                <a:ext cx="1056" cy="365"/>
              </a:xfrm>
              <a:prstGeom prst="rect">
                <a:avLst/>
              </a:prstGeom>
              <a:gradFill rotWithShape="1">
                <a:gsLst>
                  <a:gs pos="0">
                    <a:schemeClr val="bg1"/>
                  </a:gs>
                  <a:gs pos="100000">
                    <a:srgbClr val="3399FF"/>
                  </a:gs>
                </a:gsLst>
                <a:path path="shape">
                  <a:fillToRect l="50000" t="50000" r="50000" b="50000"/>
                </a:path>
              </a:gra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28398" dir="3806097" algn="ctr" rotWithShape="0">
                        <a:srgbClr val="FF3300">
                          <a:alpha val="50000"/>
                        </a:srgb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solidFill>
                      <a:srgbClr val="0000FF"/>
                    </a:solidFill>
                    <a:latin typeface="Times New Roman" panose="02020603050405020304" pitchFamily="18" charset="0"/>
                  </a:rPr>
                  <a:t> </a:t>
                </a:r>
                <a:r>
                  <a:rPr lang="en-US" altLang="vi-VN" b="1">
                    <a:solidFill>
                      <a:srgbClr val="0000FF"/>
                    </a:solidFill>
                    <a:latin typeface="Times New Roman" panose="02020603050405020304" pitchFamily="18" charset="0"/>
                    <a:cs typeface="Times New Roman" panose="02020603050405020304" pitchFamily="18" charset="0"/>
                  </a:rPr>
                  <a:t>BÀI 10</a:t>
                </a:r>
                <a:r>
                  <a:rPr lang="en-US" altLang="vi-VN" b="1">
                    <a:solidFill>
                      <a:schemeClr val="accent2"/>
                    </a:solidFill>
                    <a:latin typeface="Times New Roman" panose="02020603050405020304" pitchFamily="18" charset="0"/>
                    <a:cs typeface="Times New Roman" panose="02020603050405020304" pitchFamily="18" charset="0"/>
                  </a:rPr>
                  <a:t> </a:t>
                </a:r>
                <a:endParaRPr lang="en-US" altLang="vi-VN" b="1">
                  <a:solidFill>
                    <a:srgbClr val="0000FF"/>
                  </a:solidFill>
                  <a:latin typeface="Times New Roman" panose="02020603050405020304" pitchFamily="18" charset="0"/>
                  <a:cs typeface="Times New Roman" panose="02020603050405020304" pitchFamily="18" charset="0"/>
                </a:endParaRPr>
              </a:p>
            </p:txBody>
          </p:sp>
        </p:grpSp>
        <p:sp>
          <p:nvSpPr>
            <p:cNvPr id="13342" name="WordArt 6"/>
            <p:cNvSpPr>
              <a:spLocks noChangeArrowheads="1" noChangeShapeType="1" noTextEdit="1"/>
            </p:cNvSpPr>
            <p:nvPr/>
          </p:nvSpPr>
          <p:spPr bwMode="auto">
            <a:xfrm>
              <a:off x="1882" y="95"/>
              <a:ext cx="2571" cy="232"/>
            </a:xfrm>
            <a:prstGeom prst="rect">
              <a:avLst/>
            </a:prstGeom>
          </p:spPr>
          <p:txBody>
            <a:bodyPr wrap="none" fromWordArt="1">
              <a:prstTxWarp prst="textPlain">
                <a:avLst>
                  <a:gd name="adj" fmla="val 50000"/>
                </a:avLst>
              </a:prstTxWarp>
            </a:bodyPr>
            <a:lstStyle/>
            <a:p>
              <a:pPr algn="ctr"/>
              <a:r>
                <a:rPr lang="vi-VN" sz="2400" b="1" kern="10">
                  <a:ln w="9525">
                    <a:solidFill>
                      <a:srgbClr val="000080"/>
                    </a:solidFill>
                    <a:round/>
                    <a:headEnd/>
                    <a:tailEnd/>
                  </a:ln>
                  <a:solidFill>
                    <a:srgbClr val="0000FF"/>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BIẾN TRỞ - ĐIỆN TRỞ DÙNG TRONG KỸ THUẬT</a:t>
              </a:r>
            </a:p>
          </p:txBody>
        </p:sp>
      </p:grpSp>
      <p:sp>
        <p:nvSpPr>
          <p:cNvPr id="13315" name="Text Box 7"/>
          <p:cNvSpPr txBox="1">
            <a:spLocks noChangeArrowheads="1"/>
          </p:cNvSpPr>
          <p:nvPr/>
        </p:nvSpPr>
        <p:spPr bwMode="auto">
          <a:xfrm>
            <a:off x="1524000" y="6858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3333CC"/>
                </a:solidFill>
                <a:latin typeface="Times New Roman" panose="02020603050405020304" pitchFamily="18" charset="0"/>
              </a:rPr>
              <a:t>I. BIẾN TRỞ</a:t>
            </a:r>
          </a:p>
        </p:txBody>
      </p:sp>
      <p:sp>
        <p:nvSpPr>
          <p:cNvPr id="13316" name="Text Box 8"/>
          <p:cNvSpPr txBox="1">
            <a:spLocks noChangeArrowheads="1"/>
          </p:cNvSpPr>
          <p:nvPr/>
        </p:nvSpPr>
        <p:spPr bwMode="auto">
          <a:xfrm>
            <a:off x="1676400" y="1625600"/>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b="1">
                <a:solidFill>
                  <a:srgbClr val="3333CC"/>
                </a:solidFill>
              </a:rPr>
              <a:t>2. Sử dụng biến trở để điều chỉnh cường độ dòng điện</a:t>
            </a:r>
          </a:p>
        </p:txBody>
      </p:sp>
      <p:sp>
        <p:nvSpPr>
          <p:cNvPr id="13317" name="Text Box 74"/>
          <p:cNvSpPr txBox="1">
            <a:spLocks noChangeArrowheads="1"/>
          </p:cNvSpPr>
          <p:nvPr/>
        </p:nvSpPr>
        <p:spPr bwMode="auto">
          <a:xfrm>
            <a:off x="1676400" y="1181100"/>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arabicPeriod"/>
            </a:pPr>
            <a:r>
              <a:rPr lang="en-US" altLang="vi-VN" sz="2400" b="1">
                <a:solidFill>
                  <a:srgbClr val="3333CC"/>
                </a:solidFill>
              </a:rPr>
              <a:t>Tìm hiểu cấu tạo của biến trở:</a:t>
            </a:r>
          </a:p>
        </p:txBody>
      </p:sp>
      <p:sp>
        <p:nvSpPr>
          <p:cNvPr id="17" name="Rectangle 21"/>
          <p:cNvSpPr>
            <a:spLocks noChangeArrowheads="1"/>
          </p:cNvSpPr>
          <p:nvPr/>
        </p:nvSpPr>
        <p:spPr bwMode="auto">
          <a:xfrm>
            <a:off x="1676400" y="2319338"/>
            <a:ext cx="4391025" cy="461962"/>
          </a:xfrm>
          <a:prstGeom prst="rect">
            <a:avLst/>
          </a:prstGeom>
          <a:noFill/>
          <a:ln w="9525">
            <a:noFill/>
            <a:miter lim="800000"/>
            <a:headEnd/>
            <a:tailEnd/>
          </a:ln>
        </p:spPr>
        <p:txBody>
          <a:bodyPr wrap="none">
            <a:spAutoFit/>
          </a:bodyPr>
          <a:lstStyle/>
          <a:p>
            <a:pPr marL="342900" indent="-342900" eaLnBrk="1" hangingPunct="1">
              <a:spcBef>
                <a:spcPct val="50000"/>
              </a:spcBef>
              <a:defRPr/>
            </a:pPr>
            <a:r>
              <a:rPr lang="en-US" sz="2400" dirty="0">
                <a:solidFill>
                  <a:srgbClr val="FF0000"/>
                </a:solidFill>
                <a:latin typeface="+mj-lt"/>
              </a:rPr>
              <a:t>C5: </a:t>
            </a:r>
            <a:r>
              <a:rPr lang="en-US" sz="2400" dirty="0" err="1">
                <a:latin typeface="+mj-lt"/>
              </a:rPr>
              <a:t>Vẽ</a:t>
            </a:r>
            <a:r>
              <a:rPr lang="en-US" sz="2400" dirty="0">
                <a:latin typeface="+mj-lt"/>
              </a:rPr>
              <a:t> </a:t>
            </a:r>
            <a:r>
              <a:rPr lang="en-US" sz="2400" dirty="0" err="1">
                <a:latin typeface="+mj-lt"/>
              </a:rPr>
              <a:t>sơ</a:t>
            </a:r>
            <a:r>
              <a:rPr lang="en-US" sz="2400" dirty="0">
                <a:latin typeface="+mj-lt"/>
              </a:rPr>
              <a:t> </a:t>
            </a:r>
            <a:r>
              <a:rPr lang="en-US" sz="2400" dirty="0" err="1">
                <a:latin typeface="+mj-lt"/>
              </a:rPr>
              <a:t>đồ</a:t>
            </a:r>
            <a:r>
              <a:rPr lang="en-US" sz="2400" dirty="0">
                <a:latin typeface="+mj-lt"/>
              </a:rPr>
              <a:t> </a:t>
            </a:r>
            <a:r>
              <a:rPr lang="en-US" sz="2400" dirty="0" err="1">
                <a:latin typeface="+mj-lt"/>
              </a:rPr>
              <a:t>mạch</a:t>
            </a:r>
            <a:r>
              <a:rPr lang="en-US" sz="2400" dirty="0">
                <a:latin typeface="+mj-lt"/>
              </a:rPr>
              <a:t> </a:t>
            </a:r>
            <a:r>
              <a:rPr lang="en-US" sz="2400" dirty="0" err="1">
                <a:latin typeface="+mj-lt"/>
              </a:rPr>
              <a:t>điện</a:t>
            </a:r>
            <a:r>
              <a:rPr lang="en-US" sz="2400" dirty="0">
                <a:latin typeface="+mj-lt"/>
              </a:rPr>
              <a:t> </a:t>
            </a:r>
            <a:r>
              <a:rPr lang="en-US" sz="2400" dirty="0" err="1">
                <a:latin typeface="+mj-lt"/>
              </a:rPr>
              <a:t>hình</a:t>
            </a:r>
            <a:r>
              <a:rPr lang="en-US" sz="2400" dirty="0">
                <a:latin typeface="+mj-lt"/>
              </a:rPr>
              <a:t> 10.3</a:t>
            </a:r>
          </a:p>
        </p:txBody>
      </p:sp>
      <p:grpSp>
        <p:nvGrpSpPr>
          <p:cNvPr id="18" name="Nhóm 17"/>
          <p:cNvGrpSpPr>
            <a:grpSpLocks/>
          </p:cNvGrpSpPr>
          <p:nvPr/>
        </p:nvGrpSpPr>
        <p:grpSpPr bwMode="auto">
          <a:xfrm>
            <a:off x="7720013" y="1708150"/>
            <a:ext cx="2947987" cy="2146300"/>
            <a:chOff x="5410200" y="1347788"/>
            <a:chExt cx="2947988" cy="2146300"/>
          </a:xfrm>
        </p:grpSpPr>
        <p:sp>
          <p:nvSpPr>
            <p:cNvPr id="13320" name="Rectangle 25"/>
            <p:cNvSpPr>
              <a:spLocks noChangeArrowheads="1"/>
            </p:cNvSpPr>
            <p:nvPr/>
          </p:nvSpPr>
          <p:spPr bwMode="auto">
            <a:xfrm>
              <a:off x="5894388" y="2117725"/>
              <a:ext cx="1190625" cy="209550"/>
            </a:xfrm>
            <a:prstGeom prst="rect">
              <a:avLst/>
            </a:prstGeom>
            <a:solidFill>
              <a:srgbClr val="FFFFFF"/>
            </a:solidFill>
            <a:ln w="19050"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sp>
          <p:nvSpPr>
            <p:cNvPr id="13321" name="Line 26"/>
            <p:cNvSpPr>
              <a:spLocks noChangeShapeType="1"/>
            </p:cNvSpPr>
            <p:nvPr/>
          </p:nvSpPr>
          <p:spPr bwMode="auto">
            <a:xfrm>
              <a:off x="5410200" y="3119438"/>
              <a:ext cx="2805113" cy="142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22" name="Text Box 27"/>
            <p:cNvSpPr txBox="1">
              <a:spLocks noChangeArrowheads="1"/>
            </p:cNvSpPr>
            <p:nvPr/>
          </p:nvSpPr>
          <p:spPr bwMode="auto">
            <a:xfrm>
              <a:off x="7105650" y="3057525"/>
              <a:ext cx="304800" cy="366713"/>
            </a:xfrm>
            <a:prstGeom prst="rect">
              <a:avLst/>
            </a:prstGeom>
            <a:solidFill>
              <a:srgbClr val="FF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vi-VN" sz="1800">
                <a:latin typeface="VNI-Helve" pitchFamily="2" charset="0"/>
              </a:endParaRPr>
            </a:p>
          </p:txBody>
        </p:sp>
        <p:sp>
          <p:nvSpPr>
            <p:cNvPr id="13323" name="Text Box 28"/>
            <p:cNvSpPr txBox="1">
              <a:spLocks noChangeArrowheads="1"/>
            </p:cNvSpPr>
            <p:nvPr/>
          </p:nvSpPr>
          <p:spPr bwMode="auto">
            <a:xfrm>
              <a:off x="5899150" y="3057525"/>
              <a:ext cx="92075" cy="366713"/>
            </a:xfrm>
            <a:prstGeom prst="rect">
              <a:avLst/>
            </a:prstGeom>
            <a:solidFill>
              <a:srgbClr val="FF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vi-VN" sz="1800">
                <a:latin typeface="VNI-Helve" pitchFamily="2" charset="0"/>
              </a:endParaRPr>
            </a:p>
          </p:txBody>
        </p:sp>
        <p:sp>
          <p:nvSpPr>
            <p:cNvPr id="13324" name="Line 29"/>
            <p:cNvSpPr>
              <a:spLocks noChangeShapeType="1"/>
            </p:cNvSpPr>
            <p:nvPr/>
          </p:nvSpPr>
          <p:spPr bwMode="auto">
            <a:xfrm flipV="1">
              <a:off x="7105650" y="2981325"/>
              <a:ext cx="3048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25" name="Line 30"/>
            <p:cNvSpPr>
              <a:spLocks noChangeShapeType="1"/>
            </p:cNvSpPr>
            <p:nvPr/>
          </p:nvSpPr>
          <p:spPr bwMode="auto">
            <a:xfrm>
              <a:off x="6010275" y="2857500"/>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26" name="Line 31"/>
            <p:cNvSpPr>
              <a:spLocks noChangeShapeType="1"/>
            </p:cNvSpPr>
            <p:nvPr/>
          </p:nvSpPr>
          <p:spPr bwMode="auto">
            <a:xfrm>
              <a:off x="5900738" y="3057525"/>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27" name="Line 32"/>
            <p:cNvSpPr>
              <a:spLocks noChangeShapeType="1"/>
            </p:cNvSpPr>
            <p:nvPr/>
          </p:nvSpPr>
          <p:spPr bwMode="auto">
            <a:xfrm flipV="1">
              <a:off x="5429250" y="2219325"/>
              <a:ext cx="0" cy="914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28" name="Line 33"/>
            <p:cNvSpPr>
              <a:spLocks noChangeShapeType="1"/>
            </p:cNvSpPr>
            <p:nvPr/>
          </p:nvSpPr>
          <p:spPr bwMode="auto">
            <a:xfrm>
              <a:off x="5429250" y="2219325"/>
              <a:ext cx="45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29" name="Line 34"/>
            <p:cNvSpPr>
              <a:spLocks noChangeShapeType="1"/>
            </p:cNvSpPr>
            <p:nvPr/>
          </p:nvSpPr>
          <p:spPr bwMode="auto">
            <a:xfrm flipV="1">
              <a:off x="8215313" y="1966913"/>
              <a:ext cx="0" cy="11668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30" name="AutoShape 40"/>
            <p:cNvSpPr>
              <a:spLocks noChangeArrowheads="1"/>
            </p:cNvSpPr>
            <p:nvPr/>
          </p:nvSpPr>
          <p:spPr bwMode="auto">
            <a:xfrm>
              <a:off x="8053388" y="2447925"/>
              <a:ext cx="304800" cy="304800"/>
            </a:xfrm>
            <a:prstGeom prst="flowChartSummingJunction">
              <a:avLst/>
            </a:prstGeom>
            <a:solidFill>
              <a:srgbClr val="FFFFFF"/>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sp>
          <p:nvSpPr>
            <p:cNvPr id="13331" name="Rectangle 47"/>
            <p:cNvSpPr>
              <a:spLocks noChangeArrowheads="1"/>
            </p:cNvSpPr>
            <p:nvPr/>
          </p:nvSpPr>
          <p:spPr bwMode="auto">
            <a:xfrm>
              <a:off x="5922963" y="2143125"/>
              <a:ext cx="76200" cy="152400"/>
            </a:xfrm>
            <a:prstGeom prst="rect">
              <a:avLst/>
            </a:prstGeom>
            <a:solidFill>
              <a:schemeClr val="bg2">
                <a:alpha val="72156"/>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sp>
          <p:nvSpPr>
            <p:cNvPr id="13332" name="Rectangle 48"/>
            <p:cNvSpPr>
              <a:spLocks noChangeArrowheads="1"/>
            </p:cNvSpPr>
            <p:nvPr/>
          </p:nvSpPr>
          <p:spPr bwMode="auto">
            <a:xfrm>
              <a:off x="5994400" y="2143125"/>
              <a:ext cx="517525" cy="152400"/>
            </a:xfrm>
            <a:prstGeom prst="rect">
              <a:avLst/>
            </a:prstGeom>
            <a:solidFill>
              <a:schemeClr val="bg2">
                <a:alpha val="72156"/>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sp>
          <p:nvSpPr>
            <p:cNvPr id="13333" name="Rectangle 49"/>
            <p:cNvSpPr>
              <a:spLocks noChangeArrowheads="1"/>
            </p:cNvSpPr>
            <p:nvPr/>
          </p:nvSpPr>
          <p:spPr bwMode="auto">
            <a:xfrm>
              <a:off x="6511925" y="2143125"/>
              <a:ext cx="533400" cy="152400"/>
            </a:xfrm>
            <a:prstGeom prst="rect">
              <a:avLst/>
            </a:prstGeom>
            <a:solidFill>
              <a:schemeClr val="bg2">
                <a:alpha val="72156"/>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VNI-Helve" pitchFamily="2" charset="0"/>
              </a:endParaRPr>
            </a:p>
          </p:txBody>
        </p:sp>
        <p:sp>
          <p:nvSpPr>
            <p:cNvPr id="13334" name="Text Box 50"/>
            <p:cNvSpPr txBox="1">
              <a:spLocks noChangeArrowheads="1"/>
            </p:cNvSpPr>
            <p:nvPr/>
          </p:nvSpPr>
          <p:spPr bwMode="auto">
            <a:xfrm>
              <a:off x="5500688" y="2252663"/>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600">
                  <a:latin typeface="Calibri" panose="020F0502020204030204" pitchFamily="34" charset="0"/>
                </a:rPr>
                <a:t>A</a:t>
              </a:r>
            </a:p>
          </p:txBody>
        </p:sp>
        <p:sp>
          <p:nvSpPr>
            <p:cNvPr id="13335" name="Text Box 51"/>
            <p:cNvSpPr txBox="1">
              <a:spLocks noChangeArrowheads="1"/>
            </p:cNvSpPr>
            <p:nvPr/>
          </p:nvSpPr>
          <p:spPr bwMode="auto">
            <a:xfrm>
              <a:off x="7143750" y="2252663"/>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600">
                  <a:latin typeface="Calibri" panose="020F0502020204030204" pitchFamily="34" charset="0"/>
                </a:rPr>
                <a:t>N</a:t>
              </a:r>
            </a:p>
          </p:txBody>
        </p:sp>
        <p:sp>
          <p:nvSpPr>
            <p:cNvPr id="13336" name="Line 37"/>
            <p:cNvSpPr>
              <a:spLocks noChangeShapeType="1"/>
            </p:cNvSpPr>
            <p:nvPr/>
          </p:nvSpPr>
          <p:spPr bwMode="auto">
            <a:xfrm>
              <a:off x="6429375" y="1966913"/>
              <a:ext cx="0" cy="152400"/>
            </a:xfrm>
            <a:prstGeom prst="line">
              <a:avLst/>
            </a:prstGeom>
            <a:noFill/>
            <a:ln w="190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vi-VN"/>
            </a:p>
          </p:txBody>
        </p:sp>
        <p:cxnSp>
          <p:nvCxnSpPr>
            <p:cNvPr id="36" name="Straight Connector 29"/>
            <p:cNvCxnSpPr/>
            <p:nvPr/>
          </p:nvCxnSpPr>
          <p:spPr>
            <a:xfrm>
              <a:off x="6429375" y="1966913"/>
              <a:ext cx="1785938"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338" name="Text Box 28"/>
            <p:cNvSpPr txBox="1">
              <a:spLocks noChangeArrowheads="1"/>
            </p:cNvSpPr>
            <p:nvPr/>
          </p:nvSpPr>
          <p:spPr bwMode="auto">
            <a:xfrm>
              <a:off x="5899150" y="1347788"/>
              <a:ext cx="92075" cy="366712"/>
            </a:xfrm>
            <a:prstGeom prst="rect">
              <a:avLst/>
            </a:prstGeom>
            <a:solidFill>
              <a:srgbClr val="FF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vi-VN" sz="1800">
                <a:latin typeface="VNI-Helve" pitchFamily="2" charset="0"/>
              </a:endParaRPr>
            </a:p>
          </p:txBody>
        </p:sp>
        <p:sp>
          <p:nvSpPr>
            <p:cNvPr id="13339" name="TextBox 31"/>
            <p:cNvSpPr txBox="1">
              <a:spLocks noChangeArrowheads="1"/>
            </p:cNvSpPr>
            <p:nvPr/>
          </p:nvSpPr>
          <p:spPr bwMode="auto">
            <a:xfrm>
              <a:off x="6019800" y="3048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a:latin typeface="VNI-Helve" pitchFamily="2" charset="0"/>
                </a:rPr>
                <a:t>+</a:t>
              </a:r>
            </a:p>
          </p:txBody>
        </p:sp>
        <p:sp>
          <p:nvSpPr>
            <p:cNvPr id="13340" name="TextBox 33"/>
            <p:cNvSpPr txBox="1">
              <a:spLocks noChangeArrowheads="1"/>
            </p:cNvSpPr>
            <p:nvPr/>
          </p:nvSpPr>
          <p:spPr bwMode="auto">
            <a:xfrm>
              <a:off x="5638800" y="31242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a:latin typeface="VNI-Helve" pitchFamily="2" charset="0"/>
                </a:rPr>
                <a:t>-</a:t>
              </a:r>
            </a:p>
          </p:txBody>
        </p:sp>
      </p:grpSp>
    </p:spTree>
    <p:extLst>
      <p:ext uri="{BB962C8B-B14F-4D97-AF65-F5344CB8AC3E}">
        <p14:creationId xmlns:p14="http://schemas.microsoft.com/office/powerpoint/2010/main" val="3996641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2118</Words>
  <Application>Microsoft Office PowerPoint</Application>
  <PresentationFormat>Widescreen</PresentationFormat>
  <Paragraphs>420</Paragraphs>
  <Slides>29</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.VnArial</vt:lpstr>
      <vt:lpstr>.VnLinus</vt:lpstr>
      <vt:lpstr>.VnTime</vt:lpstr>
      <vt:lpstr>Arial</vt:lpstr>
      <vt:lpstr>Calibri</vt:lpstr>
      <vt:lpstr>Calibri Light</vt:lpstr>
      <vt:lpstr>Symbol</vt:lpstr>
      <vt:lpstr>Times New Roman</vt:lpstr>
      <vt:lpstr>VNI-Helve</vt:lpstr>
      <vt:lpstr>Office Theme</vt:lpstr>
      <vt:lpstr>PowerPoint Presentation</vt:lpstr>
      <vt:lpstr>PowerPoint Presentation</vt:lpstr>
      <vt:lpstr>PowerPoint Presentation</vt:lpstr>
      <vt:lpstr>PowerPoint Presentation</vt:lpstr>
      <vt:lpstr>PowerPoint Presentation</vt:lpstr>
      <vt:lpstr>Quan sát hình 10.1 để nhận dạng các loại biến trở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http://dichvusuamaytinhtainha.com/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9</cp:revision>
  <dcterms:created xsi:type="dcterms:W3CDTF">2021-10-09T00:21:56Z</dcterms:created>
  <dcterms:modified xsi:type="dcterms:W3CDTF">2021-10-09T06:32:11Z</dcterms:modified>
</cp:coreProperties>
</file>